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0" r:id="rId2"/>
    <p:sldId id="262" r:id="rId3"/>
    <p:sldId id="257" r:id="rId4"/>
    <p:sldId id="256" r:id="rId5"/>
    <p:sldId id="258" r:id="rId6"/>
    <p:sldId id="263" r:id="rId7"/>
    <p:sldId id="275" r:id="rId8"/>
    <p:sldId id="269" r:id="rId9"/>
    <p:sldId id="261" r:id="rId10"/>
    <p:sldId id="270" r:id="rId11"/>
    <p:sldId id="266" r:id="rId12"/>
    <p:sldId id="271" r:id="rId13"/>
    <p:sldId id="264" r:id="rId14"/>
    <p:sldId id="274" r:id="rId15"/>
    <p:sldId id="268" r:id="rId16"/>
    <p:sldId id="267" r:id="rId17"/>
    <p:sldId id="273" r:id="rId18"/>
    <p:sldId id="265" r:id="rId19"/>
    <p:sldId id="272" r:id="rId20"/>
    <p:sldId id="25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2D4"/>
    <a:srgbClr val="6A20D6"/>
    <a:srgbClr val="D27D00"/>
    <a:srgbClr val="773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59" autoAdjust="0"/>
    <p:restoredTop sz="94660"/>
  </p:normalViewPr>
  <p:slideViewPr>
    <p:cSldViewPr>
      <p:cViewPr>
        <p:scale>
          <a:sx n="100" d="100"/>
          <a:sy n="100" d="100"/>
        </p:scale>
        <p:origin x="-1592" y="-2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569E9E-D735-4491-B02E-F875099E90E4}" type="datetimeFigureOut">
              <a:rPr lang="en-AU" smtClean="0"/>
              <a:pPr/>
              <a:t>26/11/15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DAF316-3520-4DBB-AC25-1971C9438E71}" type="slidenum">
              <a:rPr lang="en-AU" smtClean="0"/>
              <a:pPr/>
              <a:t>‹#›</a:t>
            </a:fld>
            <a:endParaRPr lang="en-AU"/>
          </a:p>
        </p:txBody>
      </p:sp>
    </p:spTree>
    <p:extLst>
      <p:ext uri="{BB962C8B-B14F-4D97-AF65-F5344CB8AC3E}">
        <p14:creationId xmlns:p14="http://schemas.microsoft.com/office/powerpoint/2010/main" val="2013392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Native Bee Awareness</a:t>
            </a:r>
            <a:r>
              <a:rPr lang="en-AU" baseline="0" dirty="0" smtClean="0"/>
              <a:t> Project: </a:t>
            </a:r>
            <a:r>
              <a:rPr lang="en-AU" dirty="0" smtClean="0"/>
              <a:t>The who, what, why, and How – not necessarily in that order!</a:t>
            </a:r>
            <a:endParaRPr lang="en-AU" dirty="0"/>
          </a:p>
        </p:txBody>
      </p:sp>
      <p:sp>
        <p:nvSpPr>
          <p:cNvPr id="4" name="Slide Number Placeholder 3"/>
          <p:cNvSpPr>
            <a:spLocks noGrp="1"/>
          </p:cNvSpPr>
          <p:nvPr>
            <p:ph type="sldNum" sz="quarter" idx="10"/>
          </p:nvPr>
        </p:nvSpPr>
        <p:spPr/>
        <p:txBody>
          <a:bodyPr/>
          <a:lstStyle/>
          <a:p>
            <a:fld id="{DEDAF316-3520-4DBB-AC25-1971C9438E71}"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Sustainability</a:t>
            </a:r>
            <a:r>
              <a:rPr lang="en-AU" baseline="0" dirty="0" smtClean="0"/>
              <a:t> Fair handouts inviting people to talk by Dr Hogendoorn and including information on native bees and how to care for them.  Talk included registration for native bee workshop.</a:t>
            </a:r>
            <a:endParaRPr lang="en-AU" dirty="0"/>
          </a:p>
        </p:txBody>
      </p:sp>
      <p:sp>
        <p:nvSpPr>
          <p:cNvPr id="4" name="Slide Number Placeholder 3"/>
          <p:cNvSpPr>
            <a:spLocks noGrp="1"/>
          </p:cNvSpPr>
          <p:nvPr>
            <p:ph type="sldNum" sz="quarter" idx="10"/>
          </p:nvPr>
        </p:nvSpPr>
        <p:spPr/>
        <p:txBody>
          <a:bodyPr/>
          <a:lstStyle/>
          <a:p>
            <a:fld id="{DEDAF316-3520-4DBB-AC25-1971C9438E71}" type="slidenum">
              <a:rPr lang="en-AU" smtClean="0"/>
              <a:pPr/>
              <a:t>10</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Planning and delivery of the workshops.  All publicity included strong restating of key messages.</a:t>
            </a:r>
            <a:endParaRPr lang="en-AU" dirty="0"/>
          </a:p>
        </p:txBody>
      </p:sp>
      <p:sp>
        <p:nvSpPr>
          <p:cNvPr id="4" name="Slide Number Placeholder 3"/>
          <p:cNvSpPr>
            <a:spLocks noGrp="1"/>
          </p:cNvSpPr>
          <p:nvPr>
            <p:ph type="sldNum" sz="quarter" idx="10"/>
          </p:nvPr>
        </p:nvSpPr>
        <p:spPr/>
        <p:txBody>
          <a:bodyPr/>
          <a:lstStyle/>
          <a:p>
            <a:fld id="{DEDAF316-3520-4DBB-AC25-1971C9438E71}" type="slidenum">
              <a:rPr lang="en-AU" smtClean="0"/>
              <a:pPr/>
              <a:t>11</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first workshop a</a:t>
            </a:r>
            <a:r>
              <a:rPr lang="en-AU" baseline="0" dirty="0" smtClean="0"/>
              <a:t> cold and rainy day, and warm and enthusiastic crowd of 40 attendees.  The photographer was not quick enough to get photos of the excellent selection of cakes.</a:t>
            </a:r>
            <a:endParaRPr lang="en-AU" dirty="0"/>
          </a:p>
        </p:txBody>
      </p:sp>
      <p:sp>
        <p:nvSpPr>
          <p:cNvPr id="4" name="Slide Number Placeholder 3"/>
          <p:cNvSpPr>
            <a:spLocks noGrp="1"/>
          </p:cNvSpPr>
          <p:nvPr>
            <p:ph type="sldNum" sz="quarter" idx="10"/>
          </p:nvPr>
        </p:nvSpPr>
        <p:spPr/>
        <p:txBody>
          <a:bodyPr/>
          <a:lstStyle/>
          <a:p>
            <a:fld id="{DEDAF316-3520-4DBB-AC25-1971C9438E71}" type="slidenum">
              <a:rPr lang="en-AU" smtClean="0"/>
              <a:pPr/>
              <a:t>12</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 mix of formal and informal</a:t>
            </a:r>
            <a:r>
              <a:rPr lang="en-AU" baseline="0" dirty="0" smtClean="0"/>
              <a:t> evaluation of activities leading up to and in the native Bee project.</a:t>
            </a:r>
            <a:endParaRPr lang="en-AU" dirty="0"/>
          </a:p>
        </p:txBody>
      </p:sp>
      <p:sp>
        <p:nvSpPr>
          <p:cNvPr id="4" name="Slide Number Placeholder 3"/>
          <p:cNvSpPr>
            <a:spLocks noGrp="1"/>
          </p:cNvSpPr>
          <p:nvPr>
            <p:ph type="sldNum" sz="quarter" idx="10"/>
          </p:nvPr>
        </p:nvSpPr>
        <p:spPr/>
        <p:txBody>
          <a:bodyPr/>
          <a:lstStyle/>
          <a:p>
            <a:fld id="{DEDAF316-3520-4DBB-AC25-1971C9438E71}" type="slidenum">
              <a:rPr lang="en-AU" smtClean="0"/>
              <a:pPr/>
              <a:t>13</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Most structured evaluation was for the workshop, using butchers paper. Excellent</a:t>
            </a:r>
            <a:r>
              <a:rPr lang="en-AU" baseline="0" dirty="0" smtClean="0"/>
              <a:t> participation in evaluation process and useful feedback.</a:t>
            </a:r>
            <a:endParaRPr lang="en-AU" dirty="0"/>
          </a:p>
        </p:txBody>
      </p:sp>
      <p:sp>
        <p:nvSpPr>
          <p:cNvPr id="4" name="Slide Number Placeholder 3"/>
          <p:cNvSpPr>
            <a:spLocks noGrp="1"/>
          </p:cNvSpPr>
          <p:nvPr>
            <p:ph type="sldNum" sz="quarter" idx="10"/>
          </p:nvPr>
        </p:nvSpPr>
        <p:spPr/>
        <p:txBody>
          <a:bodyPr/>
          <a:lstStyle/>
          <a:p>
            <a:fld id="{DEDAF316-3520-4DBB-AC25-1971C9438E71}" type="slidenum">
              <a:rPr lang="en-AU" smtClean="0"/>
              <a:pPr/>
              <a:t>15</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Drafts</a:t>
            </a:r>
            <a:r>
              <a:rPr lang="en-AU" baseline="0" dirty="0" smtClean="0"/>
              <a:t> of the signs have been used at multiple activities.  The sign themes reflect the key information identified at the beginning of the project.</a:t>
            </a:r>
            <a:endParaRPr lang="en-AU" dirty="0"/>
          </a:p>
        </p:txBody>
      </p:sp>
      <p:sp>
        <p:nvSpPr>
          <p:cNvPr id="4" name="Slide Number Placeholder 3"/>
          <p:cNvSpPr>
            <a:spLocks noGrp="1"/>
          </p:cNvSpPr>
          <p:nvPr>
            <p:ph type="sldNum" sz="quarter" idx="10"/>
          </p:nvPr>
        </p:nvSpPr>
        <p:spPr/>
        <p:txBody>
          <a:bodyPr/>
          <a:lstStyle/>
          <a:p>
            <a:fld id="{DEDAF316-3520-4DBB-AC25-1971C9438E71}" type="slidenum">
              <a:rPr lang="en-AU" smtClean="0"/>
              <a:pPr/>
              <a:t>16</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Four of the eight signs.  Sign no 5 added following the workshops, due to the interest in seeing photos of the variety of bee species (around</a:t>
            </a:r>
            <a:r>
              <a:rPr lang="en-AU" baseline="0" dirty="0" smtClean="0"/>
              <a:t> 500 in SA).  Design objective was to be colourful and attract attention but also to have detailed information as a good reference.</a:t>
            </a:r>
            <a:endParaRPr lang="en-AU" dirty="0"/>
          </a:p>
        </p:txBody>
      </p:sp>
      <p:sp>
        <p:nvSpPr>
          <p:cNvPr id="4" name="Slide Number Placeholder 3"/>
          <p:cNvSpPr>
            <a:spLocks noGrp="1"/>
          </p:cNvSpPr>
          <p:nvPr>
            <p:ph type="sldNum" sz="quarter" idx="10"/>
          </p:nvPr>
        </p:nvSpPr>
        <p:spPr/>
        <p:txBody>
          <a:bodyPr/>
          <a:lstStyle/>
          <a:p>
            <a:fld id="{DEDAF316-3520-4DBB-AC25-1971C9438E71}" type="slidenum">
              <a:rPr lang="en-AU" smtClean="0"/>
              <a:pPr/>
              <a:t>17</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We have</a:t>
            </a:r>
            <a:r>
              <a:rPr lang="en-AU" baseline="0" dirty="0" smtClean="0"/>
              <a:t> a sheet to add your email contact for copies of the ‘handouts’ covering general native bee information, making bee hotels and what plants to grow (Adelaide Hills area).</a:t>
            </a:r>
            <a:endParaRPr lang="en-AU" dirty="0"/>
          </a:p>
        </p:txBody>
      </p:sp>
      <p:sp>
        <p:nvSpPr>
          <p:cNvPr id="4" name="Slide Number Placeholder 3"/>
          <p:cNvSpPr>
            <a:spLocks noGrp="1"/>
          </p:cNvSpPr>
          <p:nvPr>
            <p:ph type="sldNum" sz="quarter" idx="10"/>
          </p:nvPr>
        </p:nvSpPr>
        <p:spPr/>
        <p:txBody>
          <a:bodyPr/>
          <a:lstStyle/>
          <a:p>
            <a:fld id="{DEDAF316-3520-4DBB-AC25-1971C9438E71}" type="slidenum">
              <a:rPr lang="en-AU" smtClean="0"/>
              <a:pPr/>
              <a:t>18</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err="1" smtClean="0"/>
              <a:t>PaDIL</a:t>
            </a:r>
            <a:r>
              <a:rPr lang="en-AU" dirty="0" smtClean="0"/>
              <a:t> Pest and Disease Information Library,  UC IPM University of California</a:t>
            </a:r>
            <a:r>
              <a:rPr lang="en-AU" baseline="0" dirty="0" smtClean="0"/>
              <a:t> Integrated Pest Management,  SGA Sustainable Gardening Australia</a:t>
            </a:r>
            <a:endParaRPr lang="en-AU" dirty="0"/>
          </a:p>
        </p:txBody>
      </p:sp>
      <p:sp>
        <p:nvSpPr>
          <p:cNvPr id="4" name="Slide Number Placeholder 3"/>
          <p:cNvSpPr>
            <a:spLocks noGrp="1"/>
          </p:cNvSpPr>
          <p:nvPr>
            <p:ph type="sldNum" sz="quarter" idx="10"/>
          </p:nvPr>
        </p:nvSpPr>
        <p:spPr/>
        <p:txBody>
          <a:bodyPr/>
          <a:lstStyle/>
          <a:p>
            <a:fld id="{DEDAF316-3520-4DBB-AC25-1971C9438E71}" type="slidenum">
              <a:rPr lang="en-AU" smtClean="0"/>
              <a:pPr/>
              <a:t>19</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Thanks to all the volunteers and the photographers, and Katja and </a:t>
            </a:r>
            <a:r>
              <a:rPr lang="en-AU" dirty="0" err="1" smtClean="0"/>
              <a:t>Remko</a:t>
            </a:r>
            <a:r>
              <a:rPr lang="en-AU" dirty="0" smtClean="0"/>
              <a:t> who came out to the garden and answered</a:t>
            </a:r>
            <a:r>
              <a:rPr lang="en-AU" baseline="0" dirty="0" smtClean="0"/>
              <a:t> our many questions.</a:t>
            </a:r>
            <a:endParaRPr lang="en-AU" dirty="0"/>
          </a:p>
        </p:txBody>
      </p:sp>
      <p:sp>
        <p:nvSpPr>
          <p:cNvPr id="4" name="Slide Number Placeholder 3"/>
          <p:cNvSpPr>
            <a:spLocks noGrp="1"/>
          </p:cNvSpPr>
          <p:nvPr>
            <p:ph type="sldNum" sz="quarter" idx="10"/>
          </p:nvPr>
        </p:nvSpPr>
        <p:spPr/>
        <p:txBody>
          <a:bodyPr/>
          <a:lstStyle/>
          <a:p>
            <a:fld id="{DEDAF316-3520-4DBB-AC25-1971C9438E71}" type="slidenum">
              <a:rPr lang="en-AU" smtClean="0"/>
              <a:pPr/>
              <a:t>20</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Native Bee project has been a collaboration between 3 organisations: list organisations involved and what they brought </a:t>
            </a:r>
            <a:r>
              <a:rPr lang="en-AU" baseline="0" dirty="0" smtClean="0"/>
              <a:t>to the project.</a:t>
            </a:r>
            <a:endParaRPr lang="en-AU" dirty="0"/>
          </a:p>
        </p:txBody>
      </p:sp>
      <p:sp>
        <p:nvSpPr>
          <p:cNvPr id="4" name="Slide Number Placeholder 3"/>
          <p:cNvSpPr>
            <a:spLocks noGrp="1"/>
          </p:cNvSpPr>
          <p:nvPr>
            <p:ph type="sldNum" sz="quarter" idx="10"/>
          </p:nvPr>
        </p:nvSpPr>
        <p:spPr/>
        <p:txBody>
          <a:bodyPr/>
          <a:lstStyle/>
          <a:p>
            <a:fld id="{DEDAF316-3520-4DBB-AC25-1971C9438E71}" type="slidenum">
              <a:rPr lang="en-AU" smtClean="0"/>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TAH initiatives include food swap, community garden, </a:t>
            </a:r>
            <a:r>
              <a:rPr lang="en-AU" dirty="0" err="1" smtClean="0"/>
              <a:t>upcycled</a:t>
            </a:r>
            <a:r>
              <a:rPr lang="en-AU" dirty="0" smtClean="0"/>
              <a:t> creations, electric bicycle project and series</a:t>
            </a:r>
            <a:r>
              <a:rPr lang="en-AU" baseline="0" dirty="0" smtClean="0"/>
              <a:t> of sustainability film nights</a:t>
            </a:r>
            <a:endParaRPr lang="en-AU" dirty="0"/>
          </a:p>
        </p:txBody>
      </p:sp>
      <p:sp>
        <p:nvSpPr>
          <p:cNvPr id="4" name="Slide Number Placeholder 3"/>
          <p:cNvSpPr>
            <a:spLocks noGrp="1"/>
          </p:cNvSpPr>
          <p:nvPr>
            <p:ph type="sldNum" sz="quarter" idx="10"/>
          </p:nvPr>
        </p:nvSpPr>
        <p:spPr/>
        <p:txBody>
          <a:bodyPr/>
          <a:lstStyle/>
          <a:p>
            <a:fld id="{DEDAF316-3520-4DBB-AC25-1971C9438E71}" type="slidenum">
              <a:rPr lang="en-AU" smtClean="0"/>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Sturt Upper Reaches </a:t>
            </a:r>
            <a:r>
              <a:rPr lang="en-AU" dirty="0" err="1" smtClean="0"/>
              <a:t>Landcare</a:t>
            </a:r>
            <a:r>
              <a:rPr lang="en-AU" dirty="0" smtClean="0"/>
              <a:t> Group – nearly 20 years and going strong.  Demonstration revegetation</a:t>
            </a:r>
            <a:r>
              <a:rPr lang="en-AU" baseline="0" dirty="0" smtClean="0"/>
              <a:t> site retaining bandicoot habitat, Fauna guide booklet, speakers series</a:t>
            </a:r>
            <a:endParaRPr lang="en-AU" dirty="0"/>
          </a:p>
        </p:txBody>
      </p:sp>
      <p:sp>
        <p:nvSpPr>
          <p:cNvPr id="4" name="Slide Number Placeholder 3"/>
          <p:cNvSpPr>
            <a:spLocks noGrp="1"/>
          </p:cNvSpPr>
          <p:nvPr>
            <p:ph type="sldNum" sz="quarter" idx="10"/>
          </p:nvPr>
        </p:nvSpPr>
        <p:spPr/>
        <p:txBody>
          <a:bodyPr/>
          <a:lstStyle/>
          <a:p>
            <a:fld id="{DEDAF316-3520-4DBB-AC25-1971C9438E71}"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3 years old, community instigated garden for community, a community</a:t>
            </a:r>
            <a:r>
              <a:rPr lang="en-AU" baseline="0" dirty="0" smtClean="0"/>
              <a:t> growing learning and beautiful place.</a:t>
            </a:r>
            <a:endParaRPr lang="en-AU" dirty="0"/>
          </a:p>
        </p:txBody>
      </p:sp>
      <p:sp>
        <p:nvSpPr>
          <p:cNvPr id="4" name="Slide Number Placeholder 3"/>
          <p:cNvSpPr>
            <a:spLocks noGrp="1"/>
          </p:cNvSpPr>
          <p:nvPr>
            <p:ph type="sldNum" sz="quarter" idx="10"/>
          </p:nvPr>
        </p:nvSpPr>
        <p:spPr/>
        <p:txBody>
          <a:bodyPr/>
          <a:lstStyle/>
          <a:p>
            <a:fld id="{DEDAF316-3520-4DBB-AC25-1971C9438E71}" type="slidenum">
              <a:rPr lang="en-AU" smtClean="0"/>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ABC  awareness, belonging, caring for native animals and plants.</a:t>
            </a:r>
            <a:r>
              <a:rPr lang="en-AU" baseline="0" dirty="0" smtClean="0"/>
              <a:t>  Movie; Vanishing of the Bee, with expert speaker Dr Katja Hogendoorn on the local honey bee situation in SA – </a:t>
            </a:r>
            <a:r>
              <a:rPr lang="en-AU" baseline="0" dirty="0" err="1" smtClean="0"/>
              <a:t>eg</a:t>
            </a:r>
            <a:r>
              <a:rPr lang="en-AU" baseline="0" dirty="0" smtClean="0"/>
              <a:t> </a:t>
            </a:r>
            <a:r>
              <a:rPr lang="en-AU" baseline="0" dirty="0" err="1" smtClean="0"/>
              <a:t>varroa</a:t>
            </a:r>
            <a:r>
              <a:rPr lang="en-AU" baseline="0" dirty="0" smtClean="0"/>
              <a:t> mite and native bees as insurance pollinators.</a:t>
            </a:r>
          </a:p>
          <a:p>
            <a:r>
              <a:rPr lang="en-AU" baseline="0" dirty="0" smtClean="0"/>
              <a:t>Science week theme ‘food for the future.</a:t>
            </a:r>
            <a:endParaRPr lang="en-AU" dirty="0"/>
          </a:p>
        </p:txBody>
      </p:sp>
      <p:sp>
        <p:nvSpPr>
          <p:cNvPr id="4" name="Slide Number Placeholder 3"/>
          <p:cNvSpPr>
            <a:spLocks noGrp="1"/>
          </p:cNvSpPr>
          <p:nvPr>
            <p:ph type="sldNum" sz="quarter" idx="10"/>
          </p:nvPr>
        </p:nvSpPr>
        <p:spPr/>
        <p:txBody>
          <a:bodyPr/>
          <a:lstStyle/>
          <a:p>
            <a:fld id="{DEDAF316-3520-4DBB-AC25-1971C9438E71}" type="slidenum">
              <a:rPr lang="en-AU" smtClean="0"/>
              <a:pPr/>
              <a:t>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ABC  awareness, belonging, caring for native animals and plants.</a:t>
            </a:r>
            <a:r>
              <a:rPr lang="en-AU" baseline="0" dirty="0" smtClean="0"/>
              <a:t>  Movie; Vanishing of the Bee, with expert speaker Dr Katja Hogendoorn on the local honey bee situation in SA – </a:t>
            </a:r>
            <a:r>
              <a:rPr lang="en-AU" baseline="0" dirty="0" err="1" smtClean="0"/>
              <a:t>eg</a:t>
            </a:r>
            <a:r>
              <a:rPr lang="en-AU" baseline="0" dirty="0" smtClean="0"/>
              <a:t> </a:t>
            </a:r>
            <a:r>
              <a:rPr lang="en-AU" baseline="0" dirty="0" err="1" smtClean="0"/>
              <a:t>varroa</a:t>
            </a:r>
            <a:r>
              <a:rPr lang="en-AU" baseline="0" dirty="0" smtClean="0"/>
              <a:t> mite and native bees as insurance pollinators.</a:t>
            </a:r>
          </a:p>
          <a:p>
            <a:r>
              <a:rPr lang="en-AU" baseline="0" dirty="0" smtClean="0"/>
              <a:t>Science week theme ‘food for the future.</a:t>
            </a:r>
            <a:endParaRPr lang="en-AU" dirty="0"/>
          </a:p>
        </p:txBody>
      </p:sp>
      <p:sp>
        <p:nvSpPr>
          <p:cNvPr id="4" name="Slide Number Placeholder 3"/>
          <p:cNvSpPr>
            <a:spLocks noGrp="1"/>
          </p:cNvSpPr>
          <p:nvPr>
            <p:ph type="sldNum" sz="quarter" idx="10"/>
          </p:nvPr>
        </p:nvSpPr>
        <p:spPr/>
        <p:txBody>
          <a:bodyPr/>
          <a:lstStyle/>
          <a:p>
            <a:fld id="{DEDAF316-3520-4DBB-AC25-1971C9438E71}" type="slidenum">
              <a:rPr lang="en-AU" smtClean="0"/>
              <a:pPr/>
              <a:t>7</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For those new to native bees – we have blue-banded bees, burrowing bees and small</a:t>
            </a:r>
            <a:r>
              <a:rPr lang="en-AU" baseline="0" dirty="0" smtClean="0"/>
              <a:t> metallic bees – a great ‘hook’ to understanding biodiversity.  Everyone knows that ‘bees are yellow and black’!  Spot the difference native and exotic plants, animals and landscapes.</a:t>
            </a:r>
            <a:endParaRPr lang="en-AU" dirty="0"/>
          </a:p>
        </p:txBody>
      </p:sp>
      <p:sp>
        <p:nvSpPr>
          <p:cNvPr id="4" name="Slide Number Placeholder 3"/>
          <p:cNvSpPr>
            <a:spLocks noGrp="1"/>
          </p:cNvSpPr>
          <p:nvPr>
            <p:ph type="sldNum" sz="quarter" idx="10"/>
          </p:nvPr>
        </p:nvSpPr>
        <p:spPr/>
        <p:txBody>
          <a:bodyPr/>
          <a:lstStyle/>
          <a:p>
            <a:fld id="{DEDAF316-3520-4DBB-AC25-1971C9438E71}" type="slidenum">
              <a:rPr lang="en-AU" smtClean="0"/>
              <a:pPr/>
              <a:t>8</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Sequence of activities that have been part of the Native Bee project:.</a:t>
            </a:r>
            <a:r>
              <a:rPr lang="en-AU" baseline="0" dirty="0" smtClean="0"/>
              <a:t>  </a:t>
            </a:r>
            <a:r>
              <a:rPr lang="en-AU" baseline="0" dirty="0" err="1" smtClean="0"/>
              <a:t>Love.not</a:t>
            </a:r>
            <a:r>
              <a:rPr lang="en-AU" baseline="0" dirty="0" smtClean="0"/>
              <a:t> Loss: personalise, humanise, publicise.  Doug McKenzie-Mohr: 1 select behaviour to be promoted, 2 identify barriers and benefits, 3 develop strategy to address 2, 4 pilot the strategy</a:t>
            </a:r>
            <a:r>
              <a:rPr lang="en-AU" baseline="0" smtClean="0"/>
              <a:t>, 5 broad-scale </a:t>
            </a:r>
            <a:r>
              <a:rPr lang="en-AU" baseline="0" dirty="0" smtClean="0"/>
              <a:t>implementation and evaluation.</a:t>
            </a:r>
            <a:endParaRPr lang="en-AU" dirty="0"/>
          </a:p>
        </p:txBody>
      </p:sp>
      <p:sp>
        <p:nvSpPr>
          <p:cNvPr id="4" name="Slide Number Placeholder 3"/>
          <p:cNvSpPr>
            <a:spLocks noGrp="1"/>
          </p:cNvSpPr>
          <p:nvPr>
            <p:ph type="sldNum" sz="quarter" idx="10"/>
          </p:nvPr>
        </p:nvSpPr>
        <p:spPr/>
        <p:txBody>
          <a:bodyPr/>
          <a:lstStyle/>
          <a:p>
            <a:fld id="{DEDAF316-3520-4DBB-AC25-1971C9438E71}" type="slidenum">
              <a:rPr lang="en-AU" smtClean="0"/>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45892B9-CDB7-4747-AEEC-23DD51C387AF}" type="datetimeFigureOut">
              <a:rPr lang="en-AU" smtClean="0"/>
              <a:pPr/>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0B58824-6EBC-4BAF-803E-41F13C931895}"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45892B9-CDB7-4747-AEEC-23DD51C387AF}" type="datetimeFigureOut">
              <a:rPr lang="en-AU" smtClean="0"/>
              <a:pPr/>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0B58824-6EBC-4BAF-803E-41F13C931895}"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45892B9-CDB7-4747-AEEC-23DD51C387AF}" type="datetimeFigureOut">
              <a:rPr lang="en-AU" smtClean="0"/>
              <a:pPr/>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0B58824-6EBC-4BAF-803E-41F13C931895}"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45892B9-CDB7-4747-AEEC-23DD51C387AF}" type="datetimeFigureOut">
              <a:rPr lang="en-AU" smtClean="0"/>
              <a:pPr/>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0B58824-6EBC-4BAF-803E-41F13C931895}"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892B9-CDB7-4747-AEEC-23DD51C387AF}" type="datetimeFigureOut">
              <a:rPr lang="en-AU" smtClean="0"/>
              <a:pPr/>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0B58824-6EBC-4BAF-803E-41F13C931895}"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45892B9-CDB7-4747-AEEC-23DD51C387AF}" type="datetimeFigureOut">
              <a:rPr lang="en-AU" smtClean="0"/>
              <a:pPr/>
              <a:t>26/11/15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0B58824-6EBC-4BAF-803E-41F13C931895}"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45892B9-CDB7-4747-AEEC-23DD51C387AF}" type="datetimeFigureOut">
              <a:rPr lang="en-AU" smtClean="0"/>
              <a:pPr/>
              <a:t>26/11/15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0B58824-6EBC-4BAF-803E-41F13C931895}"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45892B9-CDB7-4747-AEEC-23DD51C387AF}" type="datetimeFigureOut">
              <a:rPr lang="en-AU" smtClean="0"/>
              <a:pPr/>
              <a:t>26/11/15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0B58824-6EBC-4BAF-803E-41F13C931895}"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892B9-CDB7-4747-AEEC-23DD51C387AF}" type="datetimeFigureOut">
              <a:rPr lang="en-AU" smtClean="0"/>
              <a:pPr/>
              <a:t>26/11/15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0B58824-6EBC-4BAF-803E-41F13C931895}"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892B9-CDB7-4747-AEEC-23DD51C387AF}" type="datetimeFigureOut">
              <a:rPr lang="en-AU" smtClean="0"/>
              <a:pPr/>
              <a:t>26/11/15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0B58824-6EBC-4BAF-803E-41F13C931895}"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892B9-CDB7-4747-AEEC-23DD51C387AF}" type="datetimeFigureOut">
              <a:rPr lang="en-AU" smtClean="0"/>
              <a:pPr/>
              <a:t>26/11/15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0B58824-6EBC-4BAF-803E-41F13C931895}"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892B9-CDB7-4747-AEEC-23DD51C387AF}" type="datetimeFigureOut">
              <a:rPr lang="en-AU" smtClean="0"/>
              <a:pPr/>
              <a:t>26/11/15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58824-6EBC-4BAF-803E-41F13C931895}"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pn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43.jpeg"/><Relationship Id="rId12"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8" Type="http://schemas.openxmlformats.org/officeDocument/2006/relationships/image" Target="../media/image40.jpeg"/><Relationship Id="rId9" Type="http://schemas.openxmlformats.org/officeDocument/2006/relationships/image" Target="../media/image41.jpeg"/><Relationship Id="rId10" Type="http://schemas.openxmlformats.org/officeDocument/2006/relationships/image" Target="../media/image4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5"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hyperlink" Target="http://www.iucn.org/lovenotloss" TargetMode="External"/><Relationship Id="rId4" Type="http://schemas.openxmlformats.org/officeDocument/2006/relationships/hyperlink" Target="http://www.padil.gov.au/pollinators/about" TargetMode="External"/><Relationship Id="rId5" Type="http://schemas.openxmlformats.org/officeDocument/2006/relationships/hyperlink" Target="http://www.aussiebee.com.au/" TargetMode="External"/><Relationship Id="rId6" Type="http://schemas.openxmlformats.org/officeDocument/2006/relationships/hyperlink" Target="http://www.ipm.ucdavis.edu/" TargetMode="External"/><Relationship Id="rId7" Type="http://schemas.openxmlformats.org/officeDocument/2006/relationships/hyperlink" Target="http://www.sgaonline.org.au/" TargetMode="External"/><Relationship Id="rId8" Type="http://schemas.openxmlformats.org/officeDocument/2006/relationships/hyperlink" Target="http://www.ala.org.au/" TargetMode="External"/><Relationship Id="rId9" Type="http://schemas.openxmlformats.org/officeDocument/2006/relationships/hyperlink" Target="http://www.bowerbird.org.au/"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cid:9777E6EE31C54BC2850BF2E688CE3E0E@ElitePC" TargetMode="External"/><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image" Target="../media/image25.jpeg"/><Relationship Id="rId12" Type="http://schemas.openxmlformats.org/officeDocument/2006/relationships/image" Target="../media/image26.jpeg"/><Relationship Id="rId13" Type="http://schemas.openxmlformats.org/officeDocument/2006/relationships/image" Target="../media/image27.jpeg"/><Relationship Id="rId1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jpeg"/><Relationship Id="rId9" Type="http://schemas.openxmlformats.org/officeDocument/2006/relationships/image" Target="../media/image23.jpeg"/><Relationship Id="rId10"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568952" cy="2160240"/>
          </a:xfrm>
        </p:spPr>
        <p:txBody>
          <a:bodyPr>
            <a:normAutofit fontScale="90000"/>
          </a:bodyPr>
          <a:lstStyle/>
          <a:p>
            <a:r>
              <a:rPr lang="en-AU" dirty="0" smtClean="0"/>
              <a:t>Native Bee Project</a:t>
            </a:r>
            <a:br>
              <a:rPr lang="en-AU" dirty="0" smtClean="0"/>
            </a:br>
            <a:r>
              <a:rPr lang="en-US" b="1" dirty="0" smtClean="0"/>
              <a:t> </a:t>
            </a:r>
            <a:r>
              <a:rPr lang="en-US" sz="2700" b="1" dirty="0" smtClean="0"/>
              <a:t>Building on the Buzz: A Case Study</a:t>
            </a:r>
            <a:r>
              <a:rPr lang="en-AU" sz="2700" dirty="0" smtClean="0"/>
              <a:t/>
            </a:r>
            <a:br>
              <a:rPr lang="en-AU" sz="2700" dirty="0" smtClean="0"/>
            </a:br>
            <a:r>
              <a:rPr lang="en-US" sz="2700" b="1" dirty="0" smtClean="0"/>
              <a:t>Native Bee Awareness Project led by Transition Adelaide Hills</a:t>
            </a:r>
            <a:br>
              <a:rPr lang="en-US" sz="2700" b="1" dirty="0" smtClean="0"/>
            </a:br>
            <a:r>
              <a:rPr lang="en-US" sz="1000" b="1" dirty="0" smtClean="0"/>
              <a:t> </a:t>
            </a:r>
            <a:r>
              <a:rPr lang="en-US" sz="2700" b="1" dirty="0" smtClean="0"/>
              <a:t/>
            </a:r>
            <a:br>
              <a:rPr lang="en-US" sz="2700" b="1" dirty="0" smtClean="0"/>
            </a:br>
            <a:r>
              <a:rPr lang="en-US" sz="1800" dirty="0" smtClean="0"/>
              <a:t>David Lloyd, Jenny Deans, Sally Shaw, Simon Goodhand, Bron McNabb, Chris Thornton, Keri Chiveralls</a:t>
            </a:r>
            <a:r>
              <a:rPr lang="en-AU" sz="3100" dirty="0" smtClean="0"/>
              <a:t/>
            </a:r>
            <a:br>
              <a:rPr lang="en-AU" sz="3100" dirty="0" smtClean="0"/>
            </a:br>
            <a:r>
              <a:rPr lang="en-AU" sz="2000" dirty="0" smtClean="0"/>
              <a:t> </a:t>
            </a:r>
            <a:endParaRPr lang="en-AU" dirty="0"/>
          </a:p>
        </p:txBody>
      </p:sp>
      <p:sp>
        <p:nvSpPr>
          <p:cNvPr id="3" name="Content Placeholder 2"/>
          <p:cNvSpPr>
            <a:spLocks noGrp="1"/>
          </p:cNvSpPr>
          <p:nvPr>
            <p:ph idx="1"/>
          </p:nvPr>
        </p:nvSpPr>
        <p:spPr>
          <a:xfrm>
            <a:off x="467544" y="2492896"/>
            <a:ext cx="8229600" cy="3849291"/>
          </a:xfrm>
        </p:spPr>
        <p:txBody>
          <a:bodyPr/>
          <a:lstStyle/>
          <a:p>
            <a:r>
              <a:rPr lang="en-AU" dirty="0" smtClean="0"/>
              <a:t>Who?</a:t>
            </a:r>
          </a:p>
          <a:p>
            <a:r>
              <a:rPr lang="en-AU" dirty="0" smtClean="0"/>
              <a:t>What?</a:t>
            </a:r>
          </a:p>
          <a:p>
            <a:r>
              <a:rPr lang="en-AU" dirty="0" smtClean="0"/>
              <a:t>Why?</a:t>
            </a:r>
          </a:p>
          <a:p>
            <a:r>
              <a:rPr lang="en-AU" dirty="0" smtClean="0"/>
              <a:t>How?</a:t>
            </a:r>
          </a:p>
          <a:p>
            <a:r>
              <a:rPr lang="en-AU" dirty="0" smtClean="0"/>
              <a:t>Evaluation</a:t>
            </a:r>
          </a:p>
          <a:p>
            <a:r>
              <a:rPr lang="en-AU" dirty="0" smtClean="0"/>
              <a:t>And then what?</a:t>
            </a:r>
            <a:endParaRPr lang="en-AU" dirty="0"/>
          </a:p>
        </p:txBody>
      </p:sp>
      <p:pic>
        <p:nvPicPr>
          <p:cNvPr id="5" name="Picture 4" descr="D:\Pictures\Imported on 7-02-2015\Camera roll\WP_004790.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7944" y="2636912"/>
            <a:ext cx="4321114" cy="331236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scontent-hkg3-1.xx.fbcdn.net/hphotos-xpf1/t31.0-8/11017680_618780654921056_2218064044446293614_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5252793" cy="3501008"/>
          </a:xfrm>
          <a:prstGeom prst="rect">
            <a:avLst/>
          </a:prstGeom>
          <a:noFill/>
        </p:spPr>
      </p:pic>
      <p:pic>
        <p:nvPicPr>
          <p:cNvPr id="10243" name="Picture 3" descr="D:\Pictures\Imported on 25-04-2015\Camera roll\WP_00513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75989" y="3356992"/>
            <a:ext cx="4668011" cy="3501008"/>
          </a:xfrm>
          <a:prstGeom prst="rect">
            <a:avLst/>
          </a:prstGeom>
          <a:noFill/>
        </p:spPr>
      </p:pic>
      <p:pic>
        <p:nvPicPr>
          <p:cNvPr id="1024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62432">
            <a:off x="5699993" y="2117884"/>
            <a:ext cx="3121579" cy="2162448"/>
          </a:xfrm>
          <a:prstGeom prst="rect">
            <a:avLst/>
          </a:prstGeom>
          <a:noFill/>
          <a:ln w="9525">
            <a:noFill/>
            <a:miter lim="800000"/>
            <a:headEnd/>
            <a:tailEnd/>
          </a:ln>
        </p:spPr>
      </p:pic>
      <p:pic>
        <p:nvPicPr>
          <p:cNvPr id="2"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83768" y="3401141"/>
            <a:ext cx="2304256" cy="3456860"/>
          </a:xfrm>
          <a:prstGeom prst="rect">
            <a:avLst/>
          </a:prstGeom>
          <a:noFill/>
          <a:ln w="9525">
            <a:noFill/>
            <a:miter lim="800000"/>
            <a:headEnd/>
            <a:tailEnd/>
          </a:ln>
          <a:effectLst/>
        </p:spPr>
      </p:pic>
      <p:pic>
        <p:nvPicPr>
          <p:cNvPr id="10246"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3363943"/>
            <a:ext cx="2627784" cy="3494057"/>
          </a:xfrm>
          <a:prstGeom prst="rect">
            <a:avLst/>
          </a:prstGeom>
          <a:noFill/>
          <a:ln w="9525">
            <a:noFill/>
            <a:miter lim="800000"/>
            <a:headEnd/>
            <a:tailEnd/>
          </a:ln>
          <a:effectLst/>
        </p:spPr>
      </p:pic>
      <p:pic>
        <p:nvPicPr>
          <p:cNvPr id="10247"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20678980">
            <a:off x="5440807" y="375797"/>
            <a:ext cx="3120617" cy="208823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Workshops</a:t>
            </a:r>
            <a:endParaRPr lang="en-AU" dirty="0"/>
          </a:p>
        </p:txBody>
      </p:sp>
      <p:sp>
        <p:nvSpPr>
          <p:cNvPr id="3" name="Content Placeholder 2"/>
          <p:cNvSpPr>
            <a:spLocks noGrp="1"/>
          </p:cNvSpPr>
          <p:nvPr>
            <p:ph idx="1"/>
          </p:nvPr>
        </p:nvSpPr>
        <p:spPr>
          <a:xfrm>
            <a:off x="457200" y="1412776"/>
            <a:ext cx="8229600" cy="4968552"/>
          </a:xfrm>
        </p:spPr>
        <p:txBody>
          <a:bodyPr>
            <a:normAutofit fontScale="77500" lnSpcReduction="20000"/>
          </a:bodyPr>
          <a:lstStyle/>
          <a:p>
            <a:r>
              <a:rPr lang="en-AU" dirty="0" smtClean="0">
                <a:solidFill>
                  <a:schemeClr val="accent2">
                    <a:lumMod val="50000"/>
                  </a:schemeClr>
                </a:solidFill>
              </a:rPr>
              <a:t>Publicity though:</a:t>
            </a:r>
          </a:p>
          <a:p>
            <a:pPr lvl="1">
              <a:buFont typeface="Courier New" pitchFamily="49" charset="0"/>
              <a:buChar char="o"/>
            </a:pPr>
            <a:r>
              <a:rPr lang="en-AU" sz="1900" dirty="0" smtClean="0">
                <a:solidFill>
                  <a:schemeClr val="accent2">
                    <a:lumMod val="50000"/>
                  </a:schemeClr>
                </a:solidFill>
              </a:rPr>
              <a:t>Registration at the public talk</a:t>
            </a:r>
          </a:p>
          <a:p>
            <a:pPr lvl="1">
              <a:buFont typeface="Courier New" pitchFamily="49" charset="0"/>
              <a:buChar char="o"/>
            </a:pPr>
            <a:r>
              <a:rPr lang="en-AU" sz="1900" dirty="0" smtClean="0">
                <a:solidFill>
                  <a:schemeClr val="accent2">
                    <a:lumMod val="50000"/>
                  </a:schemeClr>
                </a:solidFill>
              </a:rPr>
              <a:t>Local newspapers</a:t>
            </a:r>
          </a:p>
          <a:p>
            <a:pPr lvl="1">
              <a:buFont typeface="Courier New" pitchFamily="49" charset="0"/>
              <a:buChar char="o"/>
            </a:pPr>
            <a:r>
              <a:rPr lang="en-AU" sz="1900" dirty="0" smtClean="0">
                <a:solidFill>
                  <a:schemeClr val="accent2">
                    <a:lumMod val="50000"/>
                  </a:schemeClr>
                </a:solidFill>
              </a:rPr>
              <a:t>Local community radio</a:t>
            </a:r>
          </a:p>
          <a:p>
            <a:pPr lvl="1">
              <a:buFont typeface="Courier New" pitchFamily="49" charset="0"/>
              <a:buChar char="o"/>
            </a:pPr>
            <a:r>
              <a:rPr lang="en-AU" sz="1900" dirty="0" smtClean="0">
                <a:solidFill>
                  <a:schemeClr val="accent2">
                    <a:lumMod val="50000"/>
                  </a:schemeClr>
                </a:solidFill>
              </a:rPr>
              <a:t>Networks of the three community groups involved</a:t>
            </a:r>
          </a:p>
          <a:p>
            <a:pPr lvl="1">
              <a:buFont typeface="Courier New" pitchFamily="49" charset="0"/>
              <a:buChar char="o"/>
            </a:pPr>
            <a:r>
              <a:rPr lang="en-AU" sz="1900" dirty="0" smtClean="0">
                <a:solidFill>
                  <a:schemeClr val="accent2">
                    <a:lumMod val="50000"/>
                  </a:schemeClr>
                </a:solidFill>
              </a:rPr>
              <a:t>ACFCGN, NRM newsletters/</a:t>
            </a:r>
            <a:r>
              <a:rPr lang="en-AU" sz="1900" dirty="0" err="1" smtClean="0">
                <a:solidFill>
                  <a:schemeClr val="accent2">
                    <a:lumMod val="50000"/>
                  </a:schemeClr>
                </a:solidFill>
              </a:rPr>
              <a:t>facebook</a:t>
            </a:r>
            <a:r>
              <a:rPr lang="en-AU" sz="1900" dirty="0" smtClean="0">
                <a:solidFill>
                  <a:schemeClr val="accent2">
                    <a:lumMod val="50000"/>
                  </a:schemeClr>
                </a:solidFill>
              </a:rPr>
              <a:t>, Adelaide Botanic Gardens Kitchen Gardens e-newsletter</a:t>
            </a:r>
          </a:p>
          <a:p>
            <a:pPr lvl="1">
              <a:buFont typeface="Courier New" pitchFamily="49" charset="0"/>
              <a:buChar char="o"/>
            </a:pPr>
            <a:r>
              <a:rPr lang="en-AU" sz="1900" dirty="0" err="1" smtClean="0">
                <a:solidFill>
                  <a:schemeClr val="accent2">
                    <a:lumMod val="50000"/>
                  </a:schemeClr>
                </a:solidFill>
              </a:rPr>
              <a:t>Eventbrite</a:t>
            </a:r>
            <a:r>
              <a:rPr lang="en-AU" sz="1900" dirty="0" smtClean="0">
                <a:solidFill>
                  <a:schemeClr val="accent2">
                    <a:lumMod val="50000"/>
                  </a:schemeClr>
                </a:solidFill>
              </a:rPr>
              <a:t> online event bookings</a:t>
            </a:r>
          </a:p>
          <a:p>
            <a:pPr>
              <a:lnSpc>
                <a:spcPct val="170000"/>
              </a:lnSpc>
            </a:pPr>
            <a:r>
              <a:rPr lang="en-AU" dirty="0" smtClean="0">
                <a:solidFill>
                  <a:schemeClr val="accent2">
                    <a:lumMod val="50000"/>
                  </a:schemeClr>
                </a:solidFill>
              </a:rPr>
              <a:t>‘Trainer training’ with dry run for members of groups</a:t>
            </a:r>
          </a:p>
          <a:p>
            <a:pPr>
              <a:lnSpc>
                <a:spcPct val="170000"/>
              </a:lnSpc>
            </a:pPr>
            <a:r>
              <a:rPr lang="en-AU" dirty="0" smtClean="0">
                <a:solidFill>
                  <a:schemeClr val="accent1">
                    <a:lumMod val="50000"/>
                  </a:schemeClr>
                </a:solidFill>
              </a:rPr>
              <a:t>Workshop format:  ½ day with four parallel streams</a:t>
            </a:r>
          </a:p>
          <a:p>
            <a:pPr lvl="1">
              <a:buFont typeface="Courier New" pitchFamily="49" charset="0"/>
              <a:buChar char="o"/>
            </a:pPr>
            <a:r>
              <a:rPr lang="en-AU" sz="1900" dirty="0" smtClean="0">
                <a:solidFill>
                  <a:schemeClr val="accent1">
                    <a:lumMod val="50000"/>
                  </a:schemeClr>
                </a:solidFill>
              </a:rPr>
              <a:t>Information on bee diversity, life cycle, ecology, vulnerability to pesticides, </a:t>
            </a:r>
          </a:p>
          <a:p>
            <a:pPr lvl="1">
              <a:buFont typeface="Courier New" pitchFamily="49" charset="0"/>
              <a:buChar char="o"/>
            </a:pPr>
            <a:r>
              <a:rPr lang="en-AU" sz="1900" dirty="0" smtClean="0">
                <a:solidFill>
                  <a:schemeClr val="accent1">
                    <a:lumMod val="50000"/>
                  </a:schemeClr>
                </a:solidFill>
              </a:rPr>
              <a:t>Bee bundles – nesting material for resin bees and carpenter bees</a:t>
            </a:r>
          </a:p>
          <a:p>
            <a:pPr lvl="1">
              <a:buFont typeface="Courier New" pitchFamily="49" charset="0"/>
              <a:buChar char="o"/>
            </a:pPr>
            <a:r>
              <a:rPr lang="en-AU" sz="1900" dirty="0" smtClean="0">
                <a:solidFill>
                  <a:schemeClr val="accent1">
                    <a:lumMod val="50000"/>
                  </a:schemeClr>
                </a:solidFill>
              </a:rPr>
              <a:t>Bee food – planting local native plants, also information on suitable exotic plants</a:t>
            </a:r>
          </a:p>
          <a:p>
            <a:pPr lvl="1">
              <a:buFont typeface="Courier New" pitchFamily="49" charset="0"/>
              <a:buChar char="o"/>
            </a:pPr>
            <a:r>
              <a:rPr lang="en-AU" sz="1900" dirty="0" smtClean="0">
                <a:solidFill>
                  <a:schemeClr val="accent1">
                    <a:lumMod val="50000"/>
                  </a:schemeClr>
                </a:solidFill>
              </a:rPr>
              <a:t>Mud blocks – nesting material for resin and blue-banded bees also emphasising that many native bees nest in the earth and that un-mulched areas are needed.</a:t>
            </a:r>
          </a:p>
          <a:p>
            <a:pPr>
              <a:lnSpc>
                <a:spcPct val="170000"/>
              </a:lnSpc>
            </a:pPr>
            <a:r>
              <a:rPr lang="en-AU" dirty="0" smtClean="0">
                <a:solidFill>
                  <a:schemeClr val="accent1">
                    <a:lumMod val="50000"/>
                  </a:schemeClr>
                </a:solidFill>
              </a:rPr>
              <a:t>Evaluation at end of workshop</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8" name="Picture 10" descr="https://photos-4.dropbox.com/t/2/AADgLbFPQ7NGq_TkVCWBh8odyPsX-lkfTRHvO0C-nMpUfQ/12/438129876/jpeg/32x32/1/1438351200/0/2/IMG_4019.JPG/CNSp9dABIAEgAiADIAQgBSAGIAcoBw/7zT6WtIG8xbWJ6GKhP6EDFMRTWtP9T_WEbBfSJDitmg?size=1024x768&amp;size_mode=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420888"/>
            <a:ext cx="2160240" cy="2674601"/>
          </a:xfrm>
          <a:prstGeom prst="rect">
            <a:avLst/>
          </a:prstGeom>
          <a:noFill/>
        </p:spPr>
      </p:pic>
      <p:pic>
        <p:nvPicPr>
          <p:cNvPr id="37894" name="Picture 6" descr="https://photos-4.dropbox.com/t/2/AAAMgO28RtOEem4iljazfX3hUOa2Skw4mzpqN-lJ95GDlg/12/438129876/jpeg/32x32/1/1438351200/0/2/IMG_4003.JPG/CNSp9dABIAEgAiADIAQgBSAGIAcoBw/iknDQYR2aWTsswogSL-2Wa-xsl3qs3C9hDbTIrHyQDg?size=1024x768&amp;size_mode=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5171" y="2060848"/>
            <a:ext cx="2708829" cy="2664295"/>
          </a:xfrm>
          <a:prstGeom prst="rect">
            <a:avLst/>
          </a:prstGeom>
          <a:noFill/>
        </p:spPr>
      </p:pic>
      <p:pic>
        <p:nvPicPr>
          <p:cNvPr id="8206" name="Picture 14" descr="https://scontent-hkg3-1.xx.fbcdn.net/hphotos-xpt1/t31.0-8/11707970_680556362076818_7442083187107409961_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31839" y="5013176"/>
            <a:ext cx="2765191" cy="1844824"/>
          </a:xfrm>
          <a:prstGeom prst="rect">
            <a:avLst/>
          </a:prstGeom>
          <a:noFill/>
        </p:spPr>
      </p:pic>
      <p:sp>
        <p:nvSpPr>
          <p:cNvPr id="2" name="Title 1"/>
          <p:cNvSpPr>
            <a:spLocks noGrp="1"/>
          </p:cNvSpPr>
          <p:nvPr>
            <p:ph type="title"/>
          </p:nvPr>
        </p:nvSpPr>
        <p:spPr/>
        <p:txBody>
          <a:bodyPr/>
          <a:lstStyle/>
          <a:p>
            <a:endParaRPr lang="en-AU"/>
          </a:p>
        </p:txBody>
      </p:sp>
      <p:pic>
        <p:nvPicPr>
          <p:cNvPr id="8194" name="Picture 2" descr="https://fbcdn-sphotos-f-a.akamaihd.net/hphotos-ak-xpf1/t31.0-8/11037904_680556448743476_4983313517538338524_o.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0"/>
            <a:ext cx="3670969" cy="2448272"/>
          </a:xfrm>
          <a:prstGeom prst="rect">
            <a:avLst/>
          </a:prstGeom>
          <a:noFill/>
        </p:spPr>
      </p:pic>
      <p:pic>
        <p:nvPicPr>
          <p:cNvPr id="8198" name="Picture 6" descr="https://scontent-hkg3-1.xx.fbcdn.net/hphotos-xap1/t31.0-8/11222256_680556138743507_5204316229629726497_o.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75856" y="1"/>
            <a:ext cx="3024336" cy="2017716"/>
          </a:xfrm>
          <a:prstGeom prst="rect">
            <a:avLst/>
          </a:prstGeom>
          <a:noFill/>
        </p:spPr>
      </p:pic>
      <p:pic>
        <p:nvPicPr>
          <p:cNvPr id="8200" name="Picture 8" descr="https://scontent-hkg3-1.xx.fbcdn.net/hphotos-xap1/t31.0-8/10915062_680556018743519_4947598053983840986_o.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68144" y="4673273"/>
            <a:ext cx="3275856" cy="2184727"/>
          </a:xfrm>
          <a:prstGeom prst="rect">
            <a:avLst/>
          </a:prstGeom>
          <a:noFill/>
        </p:spPr>
      </p:pic>
      <p:pic>
        <p:nvPicPr>
          <p:cNvPr id="8202" name="Picture 10" descr="https://scontent-hkg3-1.xx.fbcdn.net/hphotos-xap1/v/t1.0-9/11200913_680556475410140_5950509908337934138_n.jpg?oh=38f0087323a60de1287bb797b71bc5eb&amp;oe=5650AD88"/>
          <p:cNvPicPr>
            <a:picLocks noGrp="1" noChangeAspect="1" noChangeArrowheads="1"/>
          </p:cNvPicPr>
          <p:nvPr>
            <p:ph idx="1"/>
          </p:nvPr>
        </p:nvPicPr>
        <p:blipFill>
          <a:blip r:embed="rId9" cstate="email">
            <a:extLst>
              <a:ext uri="{28A0092B-C50C-407E-A947-70E740481C1C}">
                <a14:useLocalDpi xmlns:a14="http://schemas.microsoft.com/office/drawing/2010/main"/>
              </a:ext>
            </a:extLst>
          </a:blip>
          <a:srcRect/>
          <a:stretch>
            <a:fillRect/>
          </a:stretch>
        </p:blipFill>
        <p:spPr bwMode="auto">
          <a:xfrm>
            <a:off x="6052728" y="0"/>
            <a:ext cx="3091272" cy="2060848"/>
          </a:xfrm>
          <a:prstGeom prst="rect">
            <a:avLst/>
          </a:prstGeom>
          <a:noFill/>
        </p:spPr>
      </p:pic>
      <p:pic>
        <p:nvPicPr>
          <p:cNvPr id="8204" name="Picture 12" descr="https://scontent-hkg3-1.xx.fbcdn.net/hphotos-xpa1/t31.0-8/11225335_680556328743488_8635351327036006459_o.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0" y="5029937"/>
            <a:ext cx="3131840" cy="1828063"/>
          </a:xfrm>
          <a:prstGeom prst="rect">
            <a:avLst/>
          </a:prstGeom>
          <a:noFill/>
        </p:spPr>
      </p:pic>
      <p:pic>
        <p:nvPicPr>
          <p:cNvPr id="8196" name="Picture 4" descr="https://scontent-hkg3-1.xx.fbcdn.net/hphotos-xat1/t31.0-8/10462396_680556268743494_2036671264118948834_o.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979712" y="1772816"/>
            <a:ext cx="4896218" cy="3265376"/>
          </a:xfrm>
          <a:prstGeom prst="rect">
            <a:avLst/>
          </a:prstGeom>
          <a:noFill/>
        </p:spPr>
      </p:pic>
      <p:sp>
        <p:nvSpPr>
          <p:cNvPr id="37890" name="AutoShape 2"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ybXbDS59Xu1trU4MhwIxzxwcDPrXcfCEQaxIvh/U7y6ttTXcbUvAWEkYGQDzkEAHmvFri9uJgzBipYAHaeQOwzWroWtajpl3bypM7yW0izW8pbJjdTkc9dp6EVpGKirIU5c+rR9TS/DfUEjaWC+tJVxkBgyH+tcUF4wfWsgfE3xFq1zaajp5lTcSJY4VxGuPvKR06fjW6FyAQCAcEUQlztowqw5LMIo1djxnAq0tpGqjdncaLVRli3XHFWrh0Uqi5LEjnnFOxmmZ0llhuD1Na/wAKdblhstW1J7EpASsUIeQBnAfaSRjgZ/lXlnjrxDr2h68IS0SQkLJCEAYOhzjPvxXpPh66uLq0tnt4oza3MaMBjkDhiPrmpVOpWTjS3OiHJTd6h04+LWjec0dzbXcTKSpYKGHH0Ncl49vYNYu11fSopJrfyk3u8eAmDjJJ6dq5bxBof2XWFjtC8sUq71LdQecgnocH+dQape67DbTWVvbyxWscWFKup3MB1AHJ/GuWvFwvTnujqoTs+eGxieMbxZLF23bt4IWvNAS0yscEDqPpXS+J9Su7pIRd2yW2QP3Yznjqxz6ntXJO583HYelKjGyCvPmkfTf7KyW0WrXb3FynnCEJbo74K5IJwD1yDj8K+l7k8KO9fnl4d1++0uRJbWFt6ncGGDj3Gelew6b+0Nrf9imBLe0udUT7kl5kKy98hSDu/St+V7HPzH1IQD1HNTJ93FcN8JPFWpeMvB8Gr6vpaadLJIyIqOWWZV48xQeQCcjBz0ruA2BWWxaY6uDi0ea11+5eeAyq0xkR2OQc5xx3PP4YrukNOKqWzgZranWdO9uopwUrX6EdnEYrZFbl8ZP1PJqWs7xFrdj4e0ia/wBSlEVvEOfUn0HvXiOufHLUWull0Sxt/sKnLeapZnHpnPBrBzSdmWk2ro9z1VtllL74Arm26VJY+IrfxJ4W03VLQFY7td+w9VI4I/A1AW4oYhM0VHv57UUgPgONyuR6f0rUth/oiNxkcVkxrvf/ADzWtA4EYB+7jB9q7omR6Hp18bb4f2VxbSm0uI53hRYk/wBZghmc54yd2M+1eg/CzzfGGjXUr3FrHdWkwifzH2FwVyG6fUH3FeEf21PDpa6cwie1WRpQ20blLAA4PoQBxX0/+ymth/wgWp3B8nzpNRZZGYgkqEXbn25NV7kY+7uJpzfvGkng+7A+RrWUgcCO4UmqV54W1VVdxZO5HdWVv5Gus8Ta8lnrDwW62pRFyMIGByO5FR6e1re6MZ7uOKMRZDzZ2ggDJY/1rlWKUpuHUp4XlipHyT4/1GefXtStdRJhlsWW3ihdcMOTn+ea6b4ReNZ4oJ9Mv1DRW8ZkjlPVADyv6153411G31TxTq9/Z7zbz3Ujxbjk7M8HNdXYaUdA0aZmDLeShRL5vybe+AD9RmrhUdJ8y3BxU1Zm3q/iY+YywAgqTgsckZ/r7VkDWbiRiZJGDDqc8D61mX1odwktZjN6grg574qLTbabUXaONGPlnkDAx7kngVySXM3KR0xvpGJr6xqdrf6U8NzEs8y48t3OCDnkA9elQeG9F0m5IeaBzJIpYAyjKDOMdKwdVjuIbsQyxFMHAAGcn60abfTJM5j+ZUPzAjp9KORqPusi/ve8jf1rQGtFeTTpBJEh6MOPpnp+dcrIsaObkxYKSFXjkHUHsR+Ndzo2uiXMcqI4fg5A/I1pQPpDyhJrCBombDqyZ/X86I4iUNJq43RTfus9r/Z68SX2ofD+5e8jeW1sJBDbMPvFQuSn/AcgD613cfiSC3uo21O6jtoZpFhQudq7zwq/UnivOfDfivS7fRYdJsrdYbSP7kaNtCnnOcYzyc81pXiJrsVrFfWweG1uI7hPJkK7mQ5GeDkZ7VcK0Kl7bmbpyhud3rHie303SdRvShY2rmNU7u+cAAd+TXn/AIE8Z6pqfi2e4v7kQaeySPcxSyAQ2yL9wqT3PepPEuo6bb+G9QXU45ooPmnaThiGxxjkd6+U9c8Q3OoXB8xiImYkRpwFGScAVUaUpu70Rw1YVZ142fur8z3/AOLPjG18Z6/Z6J4Zu4by3gjLyyHiM/NhsE/ewPSuR8STW8Wmixs0RhGoiit4o/3srY5IHU/5zXm3hTWvst3JcJA7HZsG1trKM9Qa1fCnje98P+PY9ehgjn8tTELaf5soeuD/AAtx1H8qiVHmqOx7EKnJR5mtz6i8E6fPo/gfQrG7Qx3CW3mSRnqhclsGtYtwazdK8TWfizT4tY05j5E6j5GPzIw6q3uDmrLSgDk8dKbVtDmvfUcSSTRTxE2KKQHwNCMPnnA6VbeZixJ6elVA+FIx0NKrszrnpmutOxBIx8wNk8Ag17d8HvGNp4V+G2oCG8j/ALak1WJYLJsjzEbYrNnHb5j17V4fEcs49Qa988L6Hptn8ItMW6tYl1aa/jvXnaEbxHvUqgbr0X6HJFTUdkOK1PpO58ORks0lyrtggNJbxlhnrg4ryb406Xr11o1j4Y8Py28dvfF3uZMGMpDH8zc+h7gcnpXqen+NdF1VJDbXSkqSNrIQceuKh1HU7C5heMSxuWBUDaRnIxU+41zLcrXZnwZ4f0xNX1aOzM6QQ4LPK/ZR7DuemPeuxuZpNVYxWWJPLGwjOdoXgYPcV0vjf4V6XpFvLc2M93GVALIZMjBPPPWsDRdHj0S7jvLMTzFDtbqx2nj7o684/Os5Su9BxjayZljTrlZiTGzOtXtBtZYJLjfuWYqGBbpnqK6xL6KW9QQW+QzBZPVCeDnvTdUQCUyRKSyjaygfeX/Ef561zTqX91o76VBRtKL2OR8SyB7uIvgyLECSB0Y561h3kAhtkMLZVRg4GMn1rQ1k7ZpJd4YHkN6isCTUWQOF+ZT1Ujit6d0jkru822SWFzNDMXQ/P1P/ANeux0+cToPPtpcvgkqvBrnvD9njE9ygMjHMcROAvuff2rqUnaEfOy7vT0ro+rqerOdTaNWwuorCUN5ahR2lGBj8/wCteneFfFsMMKwrGhlY/Ikr/f8AZWHB/nXk9vqJIKOQyHgqeQabcadYXjkqjW0uMiSBthz646H8qr6rHeO4e0bVmanx68WefqCaTFHNGI8SzJ/CGI4APfjn8a8ZibMuXBACkDIrt/E8M1xNE2rXmZwqxQ3zD5JFHCpL/dYD+IcHvXPXXm2UzQ3sWyRRkqRkEdiD3Hoa1V9n0M7dhmkSrHLIQwUBO/cVRuiskzSDAIO7cOCK9G8I6V4S1OwGVknuyP3qrOyH/vn0+lZHi7wlp9khuNLu3WA/fhkYO4yeqkdvY81yqrHnd9ztlCXsUk9Eehfs26tusdY085yrpcL6YPyn+lewXFwUilduNqE/jXz78DZ7jSfEGorC3m2H2RpZ9wA27eUP4nj8a7yXxLexWxwqyn+6JCQSfUH3pzjHm952M6NKdRXiddGX2L8z9B/GaK5MeJLzvDGp7qUHHtRU80fL8Rci7r+vkfMRHJPvSq2cf7PNIw6+nrWroOh3esTolsFRSSPMc8DAJOB1PA7VqkZXM6D7/PPtXrX2sjTrON/OCTRI8Iwdsg6Yz6//AFq8+8WaC3h2/tbczGfzrZJ9xXbgnORj2xXuPwmhtdS8CWEk6FnXfA5Ybs7WOBz0GMcVnUjzpWGpW2OZ0W/vrTUI9QikkRlfy5EaLK7OhP8AnPSvU/CerPqMm9ohvVzgcjoO+a04Qsds1srBoWJJRxuGfx+lEUq2zxszcIxIGfWsoQnDS+hTnc5zx6Gu7G8AfaxXBB9eo/lXN+ArB7m9M6xtL5ChyAdoJz0J/Ot/xhcKly4u4pbaPymZY2Q73PQEevemeCpotP06VCf3skhdvlIwMcD+dEI3lqXKaS0KuuWKWt1eh7J4ruTM6naQEDNkBD3+tcXPq0FrqENlfSxreSdRyq5PQAnr1HpXqHxK0uO60gamt1LHLtjjwTuQAnOdp/i7Z9zXk1zDc+WUllS8jHWK4QHI/wBlu1c0koycWdsK8nD3Uct8QGjhuTGgxI/LY449/es3w5pD3LC5kwIx90nn6nFR+KsvrFxlXX5lUK/UDA4rU015002O3VvLjUZkYdTu5C/l/OvToxXKjz6k+aTZsM0VuNluQvbd/EfxqhM5GSST9arNkDOT+NN3suetbXMrEyTFecnrWhBfyIrMTkgbVHrWUpUjPf0pks+1DxjA4HfNCYjbvJVubGS2cBzIPm7hfx9a5RLqOBfsGqo89rEcKytiSNSeqE/+gng+3WtOCeRQqK2e7k9PpVDxGIpo43iA3g4OO9KequNG3Z+Hom2XPhHXYJbhDuEc37qQ+3PBp/hLwjLrev3dh4nuNQs7oJ5seTkuQ3zDJyDwe1cLbuYpPm5VhgkdQPUHsa6zw7481bRJQLgi9gVsfOfmH+63uK5y7s9qtvD1jomgzWmlReW0xSOWdiGdxnPzE4yOMcetZFt4VvP7XhkuL1ZLESb2QMQ3HOMH396bP4le/wBJhvIykFuArvHOm4SEnqrDIP07e1W9L1u2Fq80v+j2oba0sMbSqvoSq8j3NXTjTkuWpuS604JqJfaC7DMEM4QHAG1Tx9c80VKusaOVBHiPReRnm4Kn8iuRRW31PD/zGHPP+U+a9EuFtNa0+eZd0UVxG7KRkFQwJGO/Fd7rzjw/4nkvlgLRF5GixwGVt20j0xkfSvo3WPgd4JvdJa1stDSwnUhkuYpJC+R2YknKnvXB6/4f09PEIsNX0u6aBAoKPIymRQMNscdcf3sc5Ga5+Z002XVlFJN9Dy3WrKbxfZ2N3EYVltrfyGAJO7nIJ9O9e5+CLOwtfDVrZQaalkCiyTRgEAyEDceDzkitLTvBnwx063eGxEaTTxBhFc3sq544DenvWxaaRO9jDC9l4YFogCjZq8+Ao6c7RmsOSo3q9DpcocvunP6jazQSkqSUbnCrwB+ZNVQwKlZACDxgivRba00BLcnWG0SNM7VYX5dSfT5m/SsHxDceCmVksNc0W1uFXKhLyIIcdj83B9/zpuMorQhavU48WFoijy7WNdowuVzgegzTJLYkEKMD2FaFuEmXMUgkX++hyre4PSpPK2sOSc9xSjLmV0Di1uM8aI7fD5sIzuiRHAHPDCvKopBNBLGrhJCMDeM4NddqMHiWCC7hWDdpkjHYtvNu2rnIyrHg8DoR1rkZbicW87XAilIjcxq0ZV9w45B9yB15rCd3JOx2UFdOC1ucR4q06ZbuG4nUHeduRz06c/Sn24H2CHC5bbyfzH58Vqag4ltHt5cl0bah3Z+ZVG88+5xWbEzf2TAPlHUZ79elehh588dTlqw9nJorMcioyetDHtSP6etamRG52pkcVFLJmUY6gZ+hp92yoiAkAcsc+1U4JASW3Dc3PJoAuIcLgVFIPOL8fKgwD6nvSI5fITp0zUiAYwDx0PtQM5uRfLkZelXYrn/Q2tXwYGYSDCjIbGOvpT9Xg2ncOo4NZ4PFYNWYzqvCuptBBd6PNdyRWdyyyJk5QSLyu4ds9MjoevFer/Aq1stav9T07XHtmjVP9HgWRo5mYnlvcqOhH5V4XbJ5owG2yL0PrXe6P4h0T+wLePUNED6krMBqFtO8M6t2yQcHHbI6U1roTJ2VzqtWv/C1lql7a/8ACU6n+4meL/j2jf7rEfe79OveivMjY6O5LF9RJbnJ8v8Awoo1J9pHsfZF34RuXtpmj8R+I7qfHyRzakY0PtlFBH1qrp/hbw3qFvNDdW17dzoQ09vqF5JM8TdD1bgkdxwRXbE4pCqs4cIBLgYkxzx0B/Xj3pJpqzNrGXY+EPD1rEY7bSLEIfWEOT75bJql4g8MW76Y8OjaNoTX5KhJLu0QoFz8zcDkj0roIHZAEcFQfu5Ocf7P+FPnMhjXYxBHOQOf8+1JaMVjD8LeELTRow1ykFzc4xxAiRR85IRAMLz3610AsbFWLrZWgc9WECZP6UkM28EHG4AdP5j2p3mc4qGtRomzH5fl7E8vG3btGMemK4/W/Dwi3z6coKclou4/3fUe1dQWwTzx6VXkkIzyeKLDPM7uTZbP0GBmvJ/iL4p0uz1GGG2gFxdwsBPIp+WNM8rj+Ju/tX0Hq2iQ3bPNCwiduWXGUJ+lfPvxa8A2Wj6bf6tFNP8AaTIHKlw6NufnHGR16Uct3dkqUoO8Tk9SvNNjltpLLUoRlmJXPOGPQjqDUWqQiyQ2+3aUdwff5jXCRqZL2OMZJaQLx1612d9eRtO7BSz7iQzHOCfatqEOVt3Lq1XU1aKTAoMN97v7UxckmkZi7Z6mnLhFJPYZrUxMvV5QZDH1xgECq0EAlPQqPzNNaPdMzufmY5NWopUUYBzjrio33GItn2V2FPZbgJhWHHQ9OKcJXf7iBR6tU0SnO5zk9qfKgMy5S7ZW8xNyjvmqGCpxXVIoIIOOaytSs/3yuiEg8ECplHsNFOzkKSAitO2/18ijpIN2PQ9D/OshBsbnO4HpWpaLsR5mb5lUgZ4qERJqw97pldgpGAcCiqo5GSR+dFHMjOx9lyfEm0upkt9C0+91OVjtDohVAfc+ld6hzgrn+dZFnaPZ8JKzLj7pCqB9AoFXHto7mPbMPMU9jnH5VmrnSXWCspDYI96ij/1hxMDjgrUUCRW2IowqjHCAYGB6Cpzhhjv2qkMd5aB93Oc560rEd6YrZBDdR1rM1y+tbSylhvLxLVp0dI2LEHJBGRjngkUDSvsahYEkA/MOxqB3U8HCv0w1cN8PtdsrXwhotjfX2b+2tVjmaQljvBIOSeuetdBq2uaTa6e11qF9bRQBggcv95ieAO+ad1eyY3CUd0XLtlYFW4I7VzXifQNP8RaNdabf7hDMMEocMhByGB9Qa5bxb8WtO0y0KWcD390zlItx2L6ZJ649MVwd38WdXuQsaW1pbzBz+8RS2VHsTVqLIbRwfijwBqvhDxHB9pVbjTy5eK7X5VcDqCOzD0/LisyYSRsdwEidmHXFamq6xeatunvruWabczEuxOGzxgdAMcYrISQEeXgxlenPB+laRjZGe48AEAr0p0kZML46URA55rqtOks4dGNrOwJly0mFzgn0+nFKcuUDzm4QG8eH0UHn1qWGHCgnnHTFO8QWzWd6LmP5oycbvX/Cnx3Ebx7k+8eMY70k7jJUAAwep7U9Rg1Agdic8D261YiU8VaAeue3ar+nWEuoXsNrbxmSaVwqKPc1LoWjX2s3X2fTbd5n/iPRUHqx6CvafBHg2Hw7F587pcX8mFMgHyoPRf8AGplJIDjD4R0+2lKTW6SSISpZifmOeSKhvNHsrZY2SCBIw2H2r0B4yfbOK7m68YaoPMsprHTr61jkYBDGFkxkjHOVP6E1Jp8/hnXj9kmt7jTLyT5TEBgMDxwrHB/Bq8urhainzKTa+49GnXpOPK42Z54dEiyf9GT/AL4FFXV1cwqI1uoSE+UExtk49eKKz+rVP5vx/wCCa/WafY+oMCo5CVVtjBWxkZ56deKIH3xA0SKpKvtG4dD3Fegedurj1K3EQdCAw6Hbnae9ETllAYbXHUelVllW2kDOzss78kgYU9s+lWJjlCYwplAwuTQhWJeW5HBHauL+KMVu/h4TzCINBIrh3BGBnkZHQdD+FdWJiyB1BVh1U9fcVn6lFHqFs8bqGRuGUilJaWLpz5JXPA2nKzMVddueCvoe9cN4+vri41rTIZnP2VAWTPQsScn9BXt2peB7YTs6SSxKR0U5UD2rj/FPw3a+tyFupSyHchIA2H1HFZ0oOErnXiK6q0+XqeW6hKztBJnmNuc1VllZ52YHPBX6V1E3g7U7UNHcSJIwPDbNv5j1qGPwtulGbswsRgrJEcfmDXbzo82zOZy7bZI+cj5lzg5p8QaVwixsz9l28mu7sPBlqqK8lxJcd9iKFzXUWNhFaIDa28MLDj5ByR65PP60udBY8/i8N6klh9re3XI5EJPzkeuKyJLuTJwir+FevFCR1wfeuX8ReHor3fPbgRXI68cP9ff3qJe8x2uZPw/ii1DXLhdQjjkiitSUVlBBLMFPH0z+dN8S+AriPUWOhQPNEV3vCGHyZJxjPUcGub0bWz4a8YiS8jlFso8mZFHzbTzkeuCM17NoviLRdRubqey1azKOVRQ8gjcqqgfdbBHJb8qunawrHmWn+BvEF0wUae0Of4pmCCu58NfC6387OtXjSkKG8mDhTz0LHn8sV141GyRS0mo2CKOSzXMf+NM0fxJolzqj2tlrFjcXO3lVmHT2PQ/hSbHY2NLtYNNt7y0tbZLe2ilVogi4G0qMj3wQevrSapfCw0ua6wSYsYAGeScDPtmuR8afEqy0LVG0uwtf7V1F9vyxyjy0YjgEjOTycgUhutZ1CwWHVbqIbhmSK3TZHn09Tj3qYq4N2MkGOaQyMpLuSSRxyeatLbmWJk86VVIxgEZH0JFXLfT4o87sn6VcSFE6KK2IMy20+G3t4oYw2yNQi55OAMCitr5P7q/lRStHsO8u56/u8tvmJIJx14FTZ5NQMAw6DPvUW8tzkh0PzD1rmRd+UlZVIZJOY27Go7a4aQywzALJHjIBzwehqUNvQ4BHuarSRuHSaIIHHDkr8zqOgoL3JpWMbiVdgUkCUnjjsc+1R3MbAiSIZI6qTwalIyCpyUYdCPWo4QlvCkW7gDCgnJxT3QrDPL+0RhsEA+vas+eyz8r4x2P9Kx/EnjjTPDk1utwDL9ouFtxslT5M/wARGeBWZqfjh7lCljZ3HJPKISeuPSpbSVx7aM0tS0SGRSzAbevJrm7jQ4ZAVjww9MZ/WqWsP4r1nS57fToru0mYDy53kClTnnqCemai8DeCtbtJ7p/Eus3l3HMF/dJO+Mj1J5/LFF7q6ErN2K9xZx6fI3nvHCq/xM4FZ7a9YrcCKGWS6kPRIEzn8TgV3c3hHTreQvFZxEno7r5jD/vrNZk2jR3kbQuqxahbgFZEQDPXDL6qehHuRRFSZXuo52Y6q8wEFlb2uR9+4l3Efgv+NV7fR57ycnVNQuXRT88EYES/pzj+dbsMVxa5tbuNivVZQrMsZJ6Enque/boT3qvcQ3cBiS4ZQd20TK2Tjr0H+B9x3p8vdi5vIxdT+Hui3VvKBaffHEqu3mIfYkmvJPGHhG+8NvulX7RYMcJcqvGfRh/Cf59q+glmkt7rAjY7+F3Nw+B/D6H2q1JDaahDLEyxurjZJE4zn2KmrTsQ0fJgC8/KPyFO6gD+lem+OvhjcWLS3vh9GmtvvNa9XjH+x/eH6/WvObO2lurqK3iXMsjBFHuTimncWx3Xwp0ITXb6rOv7mA7IgRw0nc/h/M16wD0zWXo1lHpemW9nAo2xIFJx1Pc/ia0EznOQKtEFhDgHvT1YZBzz9KgRsc5OaXcPWmgLQ3Yoqt5y+oopge1A8c1G0kUTlndVbGOTzWdDBeSk/a77II+5bR7R/wB9GnrotmW3SpLM3pLKxH5DiuO76HRZdSeTV7JHKGdC/ZRyT+HX9KZJe3LDNvp88mehbCD82IP6Vct7eG3QrbwxRD/pmgX+VVb++a2kRQgw4OGwfvdgfQHpmj3mO6RUlttZvGXfLZ2kY5IwZmJ/Rao69pmLaJbm8vJxIdh3ylI84yAVTHB5HtW9a3H2izSQn5yMOh4KnuCPUc0tzbRXtq8FygdSeR6HsR704xV/e1FzvoYej6BoVxYI0GlWkZV/nBjDMrqcHk5PWtxrSMRgKo44FVNIeWFntrsIsqn5H3LmVezYHPStCaZIU3ykhc4yATj64q3FRdkTe+rK0aIpIAxTJFTeUBG7GdvtVidP+WiYIPpVMt58rphY7mPmNjzlfX6diO3FIZGssMk0lvuBkQBmXoQD0PuKoXlkAWKkqSMB1+8PoaZqEk63iyyReW+SITgZU4O5H55Q44Yfzq7aXIuo5A8bJJGdjo4wQfUeo9DV9LoTOc1SPdb7ZGZJYyG8yI7SOoDqO/uv1qhNCJWeB0hW7kUOpxmOcAdQex/UfSutu7JpI2xvTPCypjen0PasaSBzEYLqAoiZO+GM/Jg8Srwep6jqD7U90IzJ9M8+1XA2nuoJYD1HPUVnvFPbRbGWRJOucBtijPr99enU5Ga7O3hYSGKdSVABSfPEgP8A7N+GKtS2UVwEEgVipyu4dD7VFgOLtnmMhW4AMZXcGUEge4PdfryPesi88CWN5qSa7p0Ua3mD8yHCSE8ZI7Njv+ddrd2LWqSqwLIxyfkJU+mRnKsOzDj1qRVe3aRrZI1X5Q7MSTkD+P2Ixhh360aoDzG4823neGdGjkThlbg1GLnHPGa9S1PRbLXrcwzo8U6jKuF5X3DdCDXmniLw7qGhTAXKF7djtSdB8rf4H2NVzEcpAb3noenao3vGx157VS454NJnjOQaTmKxL9sf1FFVi4yflP5UVPOx2PpJWJUHBHt1xUoPFUNLnE1muCSUJibIwQV45Harq8ikakgNQXkfm20kZCnIyAwJGRyDgc9qaXkS5ZN6EuuYlPGCOufzBpVuGayMyoC6rlk3dCOoz7c00gKGiiSSaed4zEJMFo2GPmHAYegI6jtWlht6MjAKp+bjOR3GayYbxZoI9UiztRmW5Cd16biOenX861VVWKurDbJgqR/MfUUWERX1otw6XEDhLpF+Rv7w/ut7ZqSyuFuYM5QuMrIFbcAw6jPentnhx2PGB+YqlcothepfCQRW8hxOGYjB7MoA5OfzzVx97Ri2J7YSw3H2fy91qUyjKAAnONv0x0qO8syzLJGwSVDlHxnB9Poe9ailJ4VmhIKOu4bTng9CKyFlewmW1lWWS1cfu5QhJVv7pwOc+v50crYXJBbw3qN5yJ5gASVAQ2e+0n071kNaypcx7JkVhJsjndtzsDyY2HfHUE8VdtvNiuDvCLdKTuOAouE7HGeo45PQ+xqeSOHU7LfGMJKu1l6fX6MD3paoCWGSKcSRhyTG2xwARg4z3/Q1FPbiSNo23c91O0g+o9DWfG3kXsoZ1e98vZFM5IjkXdwrH+8Dkfj9a1LO4jvbdZcOoPDI3DKf7p9P8mn5gYzNNHMLe5UTB1VREMfvAOrJ05HBIP1qW3ZrVALiQS2zNiKcHOB2Dk+/AP51qshkiKgurMCA6gZXtn61mpLOzpHNGTMRiSN/uSpnGRngN3/yKYI0GiUxsDubjpmqL2MsTobUnHYgDcg9BnqvX5T09amjl+xP5dzJJJG53LM4GFJONhI6ex98dqszwRXKqsqB1Vg68ngjoaXqBVlgkSItD5m7eXZEkIzk87SeB9DxVmaKK6t3iniWSGQYaOReCPQiph3zR+GKVgseZeKvh9Im+60El06tasfmH+6T1+h/WvPzEVYpJlGU4ZWGCD6Yr6NHWsDxN4U07XozJKhhuwOLiPhv+BD+IfX86VhNHie2P3/75orrn+HeuK7LHJZOgOFbzSMj1xjiipsxHpui8wTMeWaZsnueSK0k70UUGg2ZFZ4iyglWyMjpxU4UKcKAAWGcD160UVSAzfDkaHTVBRfmdt3HX5mHP4VJpfOjx55wrf8AoRoooEXo/vTfgafGoZ5dwBweMjpRRQt0JmX8PiW8OxliSfOkGT6bzWjKSEfBxwf60UVtU+II7GJakyWOlyyfPJ5p+duTyGzzV+Nj9tdcnaEjwO3U0UVnIaFjAe7u0cBkARgp5AOOv1qtASNbuADwYI2I9Tlhn64AFFFHRiKfjF2j0CV0Yq6yJhgcEfMO9bOTgc0UU+gDJEVwUdVZG4KkZB5p/QkDpRRSXwh1BulHc0UUhijpSD/WfhRRQgE70UUUx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3789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ybXbDS59Xu1trU4MhwIxzxwcDPrXcfCEQaxIvh/U7y6ttTXcbUvAWEkYGQDzkEAHmvFri9uJgzBipYAHaeQOwzWroWtajpl3bypM7yW0izW8pbJjdTkc9dp6EVpGKirIU5c+rR9TS/DfUEjaWC+tJVxkBgyH+tcUF4wfWsgfE3xFq1zaajp5lTcSJY4VxGuPvKR06fjW6FyAQCAcEUQlztowqw5LMIo1djxnAq0tpGqjdncaLVRli3XHFWrh0Uqi5LEjnnFOxmmZ0llhuD1Na/wAKdblhstW1J7EpASsUIeQBnAfaSRjgZ/lXlnjrxDr2h68IS0SQkLJCEAYOhzjPvxXpPh66uLq0tnt4oza3MaMBjkDhiPrmpVOpWTjS3OiHJTd6h04+LWjec0dzbXcTKSpYKGHH0Ncl49vYNYu11fSopJrfyk3u8eAmDjJJ6dq5bxBof2XWFjtC8sUq71LdQecgnocH+dQape67DbTWVvbyxWscWFKup3MB1AHJ/GuWvFwvTnujqoTs+eGxieMbxZLF23bt4IWvNAS0yscEDqPpXS+J9Su7pIRd2yW2QP3Yznjqxz6ntXJO583HYelKjGyCvPmkfTf7KyW0WrXb3FynnCEJbo74K5IJwD1yDj8K+l7k8KO9fnl4d1++0uRJbWFt6ncGGDj3Gelew6b+0Nrf9imBLe0udUT7kl5kKy98hSDu/St+V7HPzH1IQD1HNTJ93FcN8JPFWpeMvB8Gr6vpaadLJIyIqOWWZV48xQeQCcjBz0ruA2BWWxaY6uDi0ea11+5eeAyq0xkR2OQc5xx3PP4YrukNOKqWzgZranWdO9uopwUrX6EdnEYrZFbl8ZP1PJqWs7xFrdj4e0ia/wBSlEVvEOfUn0HvXiOufHLUWull0Sxt/sKnLeapZnHpnPBrBzSdmWk2ro9z1VtllL74Arm26VJY+IrfxJ4W03VLQFY7td+w9VI4I/A1AW4oYhM0VHv57UUgPgONyuR6f0rUth/oiNxkcVkxrvf/ADzWtA4EYB+7jB9q7omR6Hp18bb4f2VxbSm0uI53hRYk/wBZghmc54yd2M+1eg/CzzfGGjXUr3FrHdWkwifzH2FwVyG6fUH3FeEf21PDpa6cwie1WRpQ20blLAA4PoQBxX0/+ymth/wgWp3B8nzpNRZZGYgkqEXbn25NV7kY+7uJpzfvGkng+7A+RrWUgcCO4UmqV54W1VVdxZO5HdWVv5Gus8Ta8lnrDwW62pRFyMIGByO5FR6e1re6MZ7uOKMRZDzZ2ggDJY/1rlWKUpuHUp4XlipHyT4/1GefXtStdRJhlsWW3ihdcMOTn+ea6b4ReNZ4oJ9Mv1DRW8ZkjlPVADyv6153411G31TxTq9/Z7zbz3Ujxbjk7M8HNdXYaUdA0aZmDLeShRL5vybe+AD9RmrhUdJ8y3BxU1Zm3q/iY+YywAgqTgsckZ/r7VkDWbiRiZJGDDqc8D61mX1odwktZjN6grg574qLTbabUXaONGPlnkDAx7kngVySXM3KR0xvpGJr6xqdrf6U8NzEs8y48t3OCDnkA9elQeG9F0m5IeaBzJIpYAyjKDOMdKwdVjuIbsQyxFMHAAGcn60abfTJM5j+ZUPzAjp9KORqPusi/ve8jf1rQGtFeTTpBJEh6MOPpnp+dcrIsaObkxYKSFXjkHUHsR+Ndzo2uiXMcqI4fg5A/I1pQPpDyhJrCBombDqyZ/X86I4iUNJq43RTfus9r/Z68SX2ofD+5e8jeW1sJBDbMPvFQuSn/AcgD613cfiSC3uo21O6jtoZpFhQudq7zwq/UnivOfDfivS7fRYdJsrdYbSP7kaNtCnnOcYzyc81pXiJrsVrFfWweG1uI7hPJkK7mQ5GeDkZ7VcK0Kl7bmbpyhud3rHie303SdRvShY2rmNU7u+cAAd+TXn/AIE8Z6pqfi2e4v7kQaeySPcxSyAQ2yL9wqT3PepPEuo6bb+G9QXU45ooPmnaThiGxxjkd6+U9c8Q3OoXB8xiImYkRpwFGScAVUaUpu70Rw1YVZ142fur8z3/AOLPjG18Z6/Z6J4Zu4by3gjLyyHiM/NhsE/ewPSuR8STW8Wmixs0RhGoiit4o/3srY5IHU/5zXm3hTWvst3JcJA7HZsG1trKM9Qa1fCnje98P+PY9ehgjn8tTELaf5soeuD/AAtx1H8qiVHmqOx7EKnJR5mtz6i8E6fPo/gfQrG7Qx3CW3mSRnqhclsGtYtwazdK8TWfizT4tY05j5E6j5GPzIw6q3uDmrLSgDk8dKbVtDmvfUcSSTRTxE2KKQHwNCMPnnA6VbeZixJ6elVA+FIx0NKrszrnpmutOxBIx8wNk8Ag17d8HvGNp4V+G2oCG8j/ALak1WJYLJsjzEbYrNnHb5j17V4fEcs49Qa988L6Hptn8ItMW6tYl1aa/jvXnaEbxHvUqgbr0X6HJFTUdkOK1PpO58ORks0lyrtggNJbxlhnrg4ryb406Xr11o1j4Y8Py28dvfF3uZMGMpDH8zc+h7gcnpXqen+NdF1VJDbXSkqSNrIQceuKh1HU7C5heMSxuWBUDaRnIxU+41zLcrXZnwZ4f0xNX1aOzM6QQ4LPK/ZR7DuemPeuxuZpNVYxWWJPLGwjOdoXgYPcV0vjf4V6XpFvLc2M93GVALIZMjBPPPWsDRdHj0S7jvLMTzFDtbqx2nj7o684/Os5Su9BxjayZljTrlZiTGzOtXtBtZYJLjfuWYqGBbpnqK6xL6KW9QQW+QzBZPVCeDnvTdUQCUyRKSyjaygfeX/Ef561zTqX91o76VBRtKL2OR8SyB7uIvgyLECSB0Y561h3kAhtkMLZVRg4GMn1rQ1k7ZpJd4YHkN6isCTUWQOF+ZT1Ujit6d0jkru822SWFzNDMXQ/P1P/ANeux0+cToPPtpcvgkqvBrnvD9njE9ygMjHMcROAvuff2rqUnaEfOy7vT0ro+rqerOdTaNWwuorCUN5ahR2lGBj8/wCteneFfFsMMKwrGhlY/Ikr/f8AZWHB/nXk9vqJIKOQyHgqeQabcadYXjkqjW0uMiSBthz646H8qr6rHeO4e0bVmanx68WefqCaTFHNGI8SzJ/CGI4APfjn8a8ZibMuXBACkDIrt/E8M1xNE2rXmZwqxQ3zD5JFHCpL/dYD+IcHvXPXXm2UzQ3sWyRRkqRkEdiD3Hoa1V9n0M7dhmkSrHLIQwUBO/cVRuiskzSDAIO7cOCK9G8I6V4S1OwGVknuyP3qrOyH/vn0+lZHi7wlp9khuNLu3WA/fhkYO4yeqkdvY81yqrHnd9ztlCXsUk9Eehfs26tusdY085yrpcL6YPyn+lewXFwUilduNqE/jXz78DZ7jSfEGorC3m2H2RpZ9wA27eUP4nj8a7yXxLexWxwqyn+6JCQSfUH3pzjHm952M6NKdRXiddGX2L8z9B/GaK5MeJLzvDGp7qUHHtRU80fL8Rci7r+vkfMRHJPvSq2cf7PNIw6+nrWroOh3esTolsFRSSPMc8DAJOB1PA7VqkZXM6D7/PPtXrX2sjTrON/OCTRI8Iwdsg6Yz6//AFq8+8WaC3h2/tbczGfzrZJ9xXbgnORj2xXuPwmhtdS8CWEk6FnXfA5Ybs7WOBz0GMcVnUjzpWGpW2OZ0W/vrTUI9QikkRlfy5EaLK7OhP8AnPSvU/CerPqMm9ohvVzgcjoO+a04Qsds1srBoWJJRxuGfx+lEUq2zxszcIxIGfWsoQnDS+hTnc5zx6Gu7G8AfaxXBB9eo/lXN+ArB7m9M6xtL5ChyAdoJz0J/Ot/xhcKly4u4pbaPymZY2Q73PQEevemeCpotP06VCf3skhdvlIwMcD+dEI3lqXKaS0KuuWKWt1eh7J4ruTM6naQEDNkBD3+tcXPq0FrqENlfSxreSdRyq5PQAnr1HpXqHxK0uO60gamt1LHLtjjwTuQAnOdp/i7Z9zXk1zDc+WUllS8jHWK4QHI/wBlu1c0koycWdsK8nD3Uct8QGjhuTGgxI/LY449/es3w5pD3LC5kwIx90nn6nFR+KsvrFxlXX5lUK/UDA4rU015002O3VvLjUZkYdTu5C/l/OvToxXKjz6k+aTZsM0VuNluQvbd/EfxqhM5GSST9arNkDOT+NN3suetbXMrEyTFecnrWhBfyIrMTkgbVHrWUpUjPf0pks+1DxjA4HfNCYjbvJVubGS2cBzIPm7hfx9a5RLqOBfsGqo89rEcKytiSNSeqE/+gng+3WtOCeRQqK2e7k9PpVDxGIpo43iA3g4OO9KequNG3Z+Hom2XPhHXYJbhDuEc37qQ+3PBp/hLwjLrev3dh4nuNQs7oJ5seTkuQ3zDJyDwe1cLbuYpPm5VhgkdQPUHsa6zw7481bRJQLgi9gVsfOfmH+63uK5y7s9qtvD1jomgzWmlReW0xSOWdiGdxnPzE4yOMcetZFt4VvP7XhkuL1ZLESb2QMQ3HOMH396bP4le/wBJhvIykFuArvHOm4SEnqrDIP07e1W9L1u2Fq80v+j2oba0sMbSqvoSq8j3NXTjTkuWpuS604JqJfaC7DMEM4QHAG1Tx9c80VKusaOVBHiPReRnm4Kn8iuRRW31PD/zGHPP+U+a9EuFtNa0+eZd0UVxG7KRkFQwJGO/Fd7rzjw/4nkvlgLRF5GixwGVt20j0xkfSvo3WPgd4JvdJa1stDSwnUhkuYpJC+R2YknKnvXB6/4f09PEIsNX0u6aBAoKPIymRQMNscdcf3sc5Ga5+Z002XVlFJN9Dy3WrKbxfZ2N3EYVltrfyGAJO7nIJ9O9e5+CLOwtfDVrZQaalkCiyTRgEAyEDceDzkitLTvBnwx063eGxEaTTxBhFc3sq544DenvWxaaRO9jDC9l4YFogCjZq8+Ao6c7RmsOSo3q9DpcocvunP6jazQSkqSUbnCrwB+ZNVQwKlZACDxgivRba00BLcnWG0SNM7VYX5dSfT5m/SsHxDceCmVksNc0W1uFXKhLyIIcdj83B9/zpuMorQhavU48WFoijy7WNdowuVzgegzTJLYkEKMD2FaFuEmXMUgkX++hyre4PSpPK2sOSc9xSjLmV0Di1uM8aI7fD5sIzuiRHAHPDCvKopBNBLGrhJCMDeM4NddqMHiWCC7hWDdpkjHYtvNu2rnIyrHg8DoR1rkZbicW87XAilIjcxq0ZV9w45B9yB15rCd3JOx2UFdOC1ucR4q06ZbuG4nUHeduRz06c/Sn24H2CHC5bbyfzH58Vqag4ltHt5cl0bah3Z+ZVG88+5xWbEzf2TAPlHUZ79elehh588dTlqw9nJorMcioyetDHtSP6etamRG52pkcVFLJmUY6gZ+hp92yoiAkAcsc+1U4JASW3Dc3PJoAuIcLgVFIPOL8fKgwD6nvSI5fITp0zUiAYwDx0PtQM5uRfLkZelXYrn/Q2tXwYGYSDCjIbGOvpT9Xg2ncOo4NZ4PFYNWYzqvCuptBBd6PNdyRWdyyyJk5QSLyu4ds9MjoevFer/Aq1stav9T07XHtmjVP9HgWRo5mYnlvcqOhH5V4XbJ5owG2yL0PrXe6P4h0T+wLePUNED6krMBqFtO8M6t2yQcHHbI6U1roTJ2VzqtWv/C1lql7a/8ACU6n+4meL/j2jf7rEfe79OveivMjY6O5LF9RJbnJ8v8Awoo1J9pHsfZF34RuXtpmj8R+I7qfHyRzakY0PtlFBH1qrp/hbw3qFvNDdW17dzoQ09vqF5JM8TdD1bgkdxwRXbE4pCqs4cIBLgYkxzx0B/Xj3pJpqzNrGXY+EPD1rEY7bSLEIfWEOT75bJql4g8MW76Y8OjaNoTX5KhJLu0QoFz8zcDkj0roIHZAEcFQfu5Ocf7P+FPnMhjXYxBHOQOf8+1JaMVjD8LeELTRow1ykFzc4xxAiRR85IRAMLz3610AsbFWLrZWgc9WECZP6UkM28EHG4AdP5j2p3mc4qGtRomzH5fl7E8vG3btGMemK4/W/Dwi3z6coKclou4/3fUe1dQWwTzx6VXkkIzyeKLDPM7uTZbP0GBmvJ/iL4p0uz1GGG2gFxdwsBPIp+WNM8rj+Ju/tX0Hq2iQ3bPNCwiduWXGUJ+lfPvxa8A2Wj6bf6tFNP8AaTIHKlw6NufnHGR16Uct3dkqUoO8Tk9SvNNjltpLLUoRlmJXPOGPQjqDUWqQiyQ2+3aUdwff5jXCRqZL2OMZJaQLx1612d9eRtO7BSz7iQzHOCfatqEOVt3Lq1XU1aKTAoMN97v7UxckmkZi7Z6mnLhFJPYZrUxMvV5QZDH1xgECq0EAlPQqPzNNaPdMzufmY5NWopUUYBzjrio33GItn2V2FPZbgJhWHHQ9OKcJXf7iBR6tU0SnO5zk9qfKgMy5S7ZW8xNyjvmqGCpxXVIoIIOOaytSs/3yuiEg8ECplHsNFOzkKSAitO2/18ijpIN2PQ9D/OshBsbnO4HpWpaLsR5mb5lUgZ4qERJqw97pldgpGAcCiqo5GSR+dFHMjOx9lyfEm0upkt9C0+91OVjtDohVAfc+ld6hzgrn+dZFnaPZ8JKzLj7pCqB9AoFXHto7mPbMPMU9jnH5VmrnSXWCspDYI96ij/1hxMDjgrUUCRW2IowqjHCAYGB6Cpzhhjv2qkMd5aB93Oc560rEd6YrZBDdR1rM1y+tbSylhvLxLVp0dI2LEHJBGRjngkUDSvsahYEkA/MOxqB3U8HCv0w1cN8PtdsrXwhotjfX2b+2tVjmaQljvBIOSeuetdBq2uaTa6e11qF9bRQBggcv95ieAO+ad1eyY3CUd0XLtlYFW4I7VzXifQNP8RaNdabf7hDMMEocMhByGB9Qa5bxb8WtO0y0KWcD390zlItx2L6ZJ649MVwd38WdXuQsaW1pbzBz+8RS2VHsTVqLIbRwfijwBqvhDxHB9pVbjTy5eK7X5VcDqCOzD0/LisyYSRsdwEidmHXFamq6xeatunvruWabczEuxOGzxgdAMcYrISQEeXgxlenPB+laRjZGe48AEAr0p0kZML46URA55rqtOks4dGNrOwJly0mFzgn0+nFKcuUDzm4QG8eH0UHn1qWGHCgnnHTFO8QWzWd6LmP5oycbvX/Cnx3Ebx7k+8eMY70k7jJUAAwep7U9Rg1Agdic8D261YiU8VaAeue3ar+nWEuoXsNrbxmSaVwqKPc1LoWjX2s3X2fTbd5n/iPRUHqx6CvafBHg2Hw7F587pcX8mFMgHyoPRf8AGplJIDjD4R0+2lKTW6SSISpZifmOeSKhvNHsrZY2SCBIw2H2r0B4yfbOK7m68YaoPMsprHTr61jkYBDGFkxkjHOVP6E1Jp8/hnXj9kmt7jTLyT5TEBgMDxwrHB/Bq8urhainzKTa+49GnXpOPK42Z54dEiyf9GT/AL4FFXV1cwqI1uoSE+UExtk49eKKz+rVP5vx/wCCa/WafY+oMCo5CVVtjBWxkZ56deKIH3xA0SKpKvtG4dD3Fegedurj1K3EQdCAw6Hbnae9ETllAYbXHUelVllW2kDOzss78kgYU9s+lWJjlCYwplAwuTQhWJeW5HBHauL+KMVu/h4TzCINBIrh3BGBnkZHQdD+FdWJiyB1BVh1U9fcVn6lFHqFs8bqGRuGUilJaWLpz5JXPA2nKzMVddueCvoe9cN4+vri41rTIZnP2VAWTPQsScn9BXt2peB7YTs6SSxKR0U5UD2rj/FPw3a+tyFupSyHchIA2H1HFZ0oOErnXiK6q0+XqeW6hKztBJnmNuc1VllZ52YHPBX6V1E3g7U7UNHcSJIwPDbNv5j1qGPwtulGbswsRgrJEcfmDXbzo82zOZy7bZI+cj5lzg5p8QaVwixsz9l28mu7sPBlqqK8lxJcd9iKFzXUWNhFaIDa28MLDj5ByR65PP60udBY8/i8N6klh9re3XI5EJPzkeuKyJLuTJwir+FevFCR1wfeuX8ReHor3fPbgRXI68cP9ff3qJe8x2uZPw/ii1DXLhdQjjkiitSUVlBBLMFPH0z+dN8S+AriPUWOhQPNEV3vCGHyZJxjPUcGub0bWz4a8YiS8jlFso8mZFHzbTzkeuCM17NoviLRdRubqey1azKOVRQ8gjcqqgfdbBHJb8qunawrHmWn+BvEF0wUae0Of4pmCCu58NfC6387OtXjSkKG8mDhTz0LHn8sV141GyRS0mo2CKOSzXMf+NM0fxJolzqj2tlrFjcXO3lVmHT2PQ/hSbHY2NLtYNNt7y0tbZLe2ilVogi4G0qMj3wQevrSapfCw0ua6wSYsYAGeScDPtmuR8afEqy0LVG0uwtf7V1F9vyxyjy0YjgEjOTycgUhutZ1CwWHVbqIbhmSK3TZHn09Tj3qYq4N2MkGOaQyMpLuSSRxyeatLbmWJk86VVIxgEZH0JFXLfT4o87sn6VcSFE6KK2IMy20+G3t4oYw2yNQi55OAMCitr5P7q/lRStHsO8u56/u8tvmJIJx14FTZ5NQMAw6DPvUW8tzkh0PzD1rmRd+UlZVIZJOY27Go7a4aQywzALJHjIBzwehqUNvQ4BHuarSRuHSaIIHHDkr8zqOgoL3JpWMbiVdgUkCUnjjsc+1R3MbAiSIZI6qTwalIyCpyUYdCPWo4QlvCkW7gDCgnJxT3QrDPL+0RhsEA+vas+eyz8r4x2P9Kx/EnjjTPDk1utwDL9ouFtxslT5M/wARGeBWZqfjh7lCljZ3HJPKISeuPSpbSVx7aM0tS0SGRSzAbevJrm7jQ4ZAVjww9MZ/WqWsP4r1nS57fToru0mYDy53kClTnnqCemai8DeCtbtJ7p/Eus3l3HMF/dJO+Mj1J5/LFF7q6ErN2K9xZx6fI3nvHCq/xM4FZ7a9YrcCKGWS6kPRIEzn8TgV3c3hHTreQvFZxEno7r5jD/vrNZk2jR3kbQuqxahbgFZEQDPXDL6qehHuRRFSZXuo52Y6q8wEFlb2uR9+4l3Efgv+NV7fR57ycnVNQuXRT88EYES/pzj+dbsMVxa5tbuNivVZQrMsZJ6Enque/boT3qvcQ3cBiS4ZQd20TK2Tjr0H+B9x3p8vdi5vIxdT+Hui3VvKBaffHEqu3mIfYkmvJPGHhG+8NvulX7RYMcJcqvGfRh/Cf59q+glmkt7rAjY7+F3Nw+B/D6H2q1JDaahDLEyxurjZJE4zn2KmrTsQ0fJgC8/KPyFO6gD+lem+OvhjcWLS3vh9GmtvvNa9XjH+x/eH6/WvObO2lurqK3iXMsjBFHuTimncWx3Xwp0ITXb6rOv7mA7IgRw0nc/h/M16wD0zWXo1lHpemW9nAo2xIFJx1Pc/ia0EznOQKtEFhDgHvT1YZBzz9KgRsc5OaXcPWmgLQ3Yoqt5y+oopge1A8c1G0kUTlndVbGOTzWdDBeSk/a77II+5bR7R/wB9GnrotmW3SpLM3pLKxH5DiuO76HRZdSeTV7JHKGdC/ZRyT+HX9KZJe3LDNvp88mehbCD82IP6Vct7eG3QrbwxRD/pmgX+VVb++a2kRQgw4OGwfvdgfQHpmj3mO6RUlttZvGXfLZ2kY5IwZmJ/Rao69pmLaJbm8vJxIdh3ylI84yAVTHB5HtW9a3H2izSQn5yMOh4KnuCPUc0tzbRXtq8FygdSeR6HsR704xV/e1FzvoYej6BoVxYI0GlWkZV/nBjDMrqcHk5PWtxrSMRgKo44FVNIeWFntrsIsqn5H3LmVezYHPStCaZIU3ykhc4yATj64q3FRdkTe+rK0aIpIAxTJFTeUBG7GdvtVidP+WiYIPpVMt58rphY7mPmNjzlfX6diO3FIZGssMk0lvuBkQBmXoQD0PuKoXlkAWKkqSMB1+8PoaZqEk63iyyReW+SITgZU4O5H55Q44Yfzq7aXIuo5A8bJJGdjo4wQfUeo9DV9LoTOc1SPdb7ZGZJYyG8yI7SOoDqO/uv1qhNCJWeB0hW7kUOpxmOcAdQex/UfSutu7JpI2xvTPCypjen0PasaSBzEYLqAoiZO+GM/Jg8Srwep6jqD7U90IzJ9M8+1XA2nuoJYD1HPUVnvFPbRbGWRJOucBtijPr99enU5Ga7O3hYSGKdSVABSfPEgP8A7N+GKtS2UVwEEgVipyu4dD7VFgOLtnmMhW4AMZXcGUEge4PdfryPesi88CWN5qSa7p0Ua3mD8yHCSE8ZI7Njv+ddrd2LWqSqwLIxyfkJU+mRnKsOzDj1qRVe3aRrZI1X5Q7MSTkD+P2Ixhh360aoDzG4823neGdGjkThlbg1GLnHPGa9S1PRbLXrcwzo8U6jKuF5X3DdCDXmniLw7qGhTAXKF7djtSdB8rf4H2NVzEcpAb3noenao3vGx157VS454NJnjOQaTmKxL9sf1FFVi4yflP5UVPOx2PpJWJUHBHt1xUoPFUNLnE1muCSUJibIwQV45Harq8ikakgNQXkfm20kZCnIyAwJGRyDgc9qaXkS5ZN6EuuYlPGCOufzBpVuGayMyoC6rlk3dCOoz7c00gKGiiSSaed4zEJMFo2GPmHAYegI6jtWlht6MjAKp+bjOR3GayYbxZoI9UiztRmW5Cd16biOenX861VVWKurDbJgqR/MfUUWERX1otw6XEDhLpF+Rv7w/ut7ZqSyuFuYM5QuMrIFbcAw6jPentnhx2PGB+YqlcothepfCQRW8hxOGYjB7MoA5OfzzVx97Ri2J7YSw3H2fy91qUyjKAAnONv0x0qO8syzLJGwSVDlHxnB9Poe9ailJ4VmhIKOu4bTng9CKyFlewmW1lWWS1cfu5QhJVv7pwOc+v50crYXJBbw3qN5yJ5gASVAQ2e+0n071kNaypcx7JkVhJsjndtzsDyY2HfHUE8VdtvNiuDvCLdKTuOAouE7HGeo45PQ+xqeSOHU7LfGMJKu1l6fX6MD3paoCWGSKcSRhyTG2xwARg4z3/Q1FPbiSNo23c91O0g+o9DWfG3kXsoZ1e98vZFM5IjkXdwrH+8Dkfj9a1LO4jvbdZcOoPDI3DKf7p9P8mn5gYzNNHMLe5UTB1VREMfvAOrJ05HBIP1qW3ZrVALiQS2zNiKcHOB2Dk+/AP51qshkiKgurMCA6gZXtn61mpLOzpHNGTMRiSN/uSpnGRngN3/yKYI0GiUxsDubjpmqL2MsTobUnHYgDcg9BnqvX5T09amjl+xP5dzJJJG53LM4GFJONhI6ex98dqszwRXKqsqB1Vg68ngjoaXqBVlgkSItD5m7eXZEkIzk87SeB9DxVmaKK6t3iniWSGQYaOReCPQiph3zR+GKVgseZeKvh9Im+60El06tasfmH+6T1+h/WvPzEVYpJlGU4ZWGCD6Yr6NHWsDxN4U07XozJKhhuwOLiPhv+BD+IfX86VhNHie2P3/75orrn+HeuK7LHJZOgOFbzSMj1xjiipsxHpui8wTMeWaZsnueSK0k70UUGg2ZFZ4iyglWyMjpxU4UKcKAAWGcD160UVSAzfDkaHTVBRfmdt3HX5mHP4VJpfOjx55wrf8AoRoooEXo/vTfgafGoZ5dwBweMjpRRQt0JmX8PiW8OxliSfOkGT6bzWjKSEfBxwf60UVtU+II7GJakyWOlyyfPJ5p+duTyGzzV+Nj9tdcnaEjwO3U0UVnIaFjAe7u0cBkARgp5AOOv1qtASNbuADwYI2I9Tlhn64AFFFHRiKfjF2j0CV0Yq6yJhgcEfMO9bOTgc0UU+gDJEVwUdVZG4KkZB5p/QkDpRRSXwh1BulHc0UUhijpSD/WfhRRQgE70UUUx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37896" name="AutoShape 8"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fMqRozSgIoGSd2AKo31zqNzEE0KJCzji6uB+7QeoXq38qW00EyzC41m4F5KDlYQNsKfRf4vq35V00CLx09sdqerQWscfYfDvSp5ZrnXVfV7uYDfLdnO3/AHAMBRU138KPC11H+5tZ7Nv70ErfyORXZyt9nhMiRPMR/CpAx7kkgAVWuZNcijiuY7e18pWG+2jzJLIp/uvwoP5j3q1TTQKpKOzPL9U+B4cM2narFMe0d3Bj/wAeX/CuR1P4O67bE7dK89f71lcBv/HWwa96XxG1vq09vqsVtYW0UaP5ktxlizk7UAAwTgE8ZxxXUWNzb3MfmWs8cyAlS0bBhkdRkUpUeXbQpVm99T42PhK80rU4HvIrm3WOQMVuLdkJAPrjFd/De2sysyvgZxzX0vhXUqyqynqCMis688LaDf7vtGlWjO3V1jCN+YxUcs+jC8HurHgcewr8jBh25p4U9cmvX7v4X6NNzazXNsfQMHH5Ef1rFvfhTfKzPp2oxOvZZFKn+oqfe6oOSL2Z58mQeTxVqPgFTtPuK6K48B+ILUEtaiVccmPDfy5/Sse40fUrRszafcgDuqEj/GjUORlfG4cdaagOSMUobJwcoR1DqVI/OpFXJJ4I9qRNhFJBq5BJ61WKZ5BpMMDwaE7Aa0Ui44PNTCfHWseORw3IqYTVXMI1hNnPNSRygnBPBrIE/vUiTkU+YDRY8cHjPSkIVoypzVVpDj71LG5Zcg80cwEoDetFQb5B/CaKOYDqIYwckA1dt4wcEE1TmskuZ9sdyQ4Xd5WMxn3I/wDr1ZgtryGJGhdZ3HDIpCp9AMVokmY+0a6GklurRsrhXRhhgwyCPemx6XaoAIkMYA6Ruyj9DSWct5uVJ7YbmG4kHCr6AnufpUn9oRBCzLIAH8sEIcM3ouetNXWw/aR3enqUpNBkmlkZ7t5F3ZjDN/q/TGQfzq3oOk3Wj6ettFcQ3R3vIzSKY2JZix6ZHf0rShz1wR35qzE8TSeUHBlAyVHYe/pVOpJqz2K0WpHHJOufNspcesTK4/oayJ/7Qk1C0na+S2hhfLWZV41lGCMtIR1Bxx09a6WNWXODyOlSoT/EOamMkug7HK+I7jXY9Dvry3ntbNYYiyGA+e7t0HJAUDJHrWzp2t2pgjj+2iR1RQ0rKQjtjBIfG05PvWg1nayE74EyRyQNufyqoPD+mNE6RpNHGwwUSVgpHpt6Y9qvmg1ZisyG78U2cZS2smS51J5fJS2DbW3DqWz0UDkn06ZrbS5hZ0t7kxm4MfmFMZ4zgkZ7ZrNPh23a6e6YQXU5QRobqLmNB0VSuNo+grNh8O31pPBcW8rLdZcTyA+YpRgOEQkbQCoIH1JzRywezC7N+XSdOujiW3jGG3ZX5TnpmsVvh54ekcsbaT6iYr/LmodbbUNHsRJpUV7ezOR5rXW5to9QowOc9iAKZc6n4oi0i1ltbfTZb9wY3gUtJ85OEOQcKMcnOQMYpeybH7Sxjaj8MoWvJE0rWlWQLvFtOA5A9SRzj3rBvPh54mtmYx2dtdr6w3AB/JsV6B4cuJtGntdN1axaO+uy7teJIJRcyKNzFjgMvHQEYHStjTfEGnTXX2D+1bSe+TIaONgD9Aue341nKl2RSqdzxG+0DWrEFrzSb6JB/F5RdfzXIrKY44LAN6EYP619QRzIeAeT6VDdWFrd5Fxb29wvpLGGP6is3Ad0fMmMcc565oXcQRkZFe/3vgrw7ccy6QsLf3oGZP5HFYtz8M9Glz9j1C6gfsJAsg/kDU8jA8cMjbCSOafFcEDNehX3wu1JS4sb6yucfwklG/Lmubv/AAR4hs1ZpNJuGC/xRYkH6GpakgMT7W/oaKkOm3wJBsroEdf3Tf4UUagd7DpqBW2ySLIerg/06VahtGiBEUhYFskOSAPy6/jUyyLFbGWVtqdcy/Lj0BxUkdyp2bQHyM/upFYV03ZiqMFsiuUvhd5AWSP+HDYCnuSO9XLd5G3CSNmaMcyFdoJ9h1/Gp4JUdWIyoUkHeu3H51YiwRlSCPUGi4o0uXZsit5BcWyn54zIOF6MKRNPhjjXyF2Mp3/ePzt6sepq2qgsGIBYd6nReORSvYp01Je9qVIjfxoWykjMRxnAQd8ev0q5a3U9xEpe1MbZ+becAD+pqVEHbpUojAH3jRcSpW2bJUKsvTp1qOKW3mcrHIOoAJ43H29aQxBxtbkfzqKHT40l8za7ENuALkgH1xSVuo5c9/dtY0FiYd6VWceuKZ5rhSABnHGemarie+VjkRuAnAXne2ffoBTSuE58vQ0UmKj0pskNrcHM0ETn1KjP59agtpJRIsdwvmOy7iyDCjnpn1qaOe3dgqyDeTgCizCNSLWuhjeIv7G02KGa5jle5k3Q20MLFpJCwwyoDngjr2xWPY6DbCCyt7y8ubMmZTBaSBmiDg5VVYhTkY7YH4V0uqeHtL1eVJry3SWaIbUkEjKyfQqRiq9p4atbUM1nLMm4FSW2zcHgjLAn9a2jNKNr6iauzOXwu0msaheXF9FfPclR5KXDQBFXony5JA579TVvQLbUtIsTa3ltcT7ZZGRo5hMRGWJUfMQ3AIHeqaeE0sQDBfRGJGG2O5j3qp7Y54+lbVnLq1rqDSXyLeW7AANGFLR8chQADg9TRKzWjuCeo5tct4FYzvJAyjOyaNo8/iRj9a57xP4hmutOhs4rJ47m/njhj8i5jd2TcC+NhyPlzz29a1dN168nguY7yy3sLhx5Nwwidot3ACH7xC+uM1LJb+GbeXJ0dY3cZL/YWH4bsfpmlGKi9UNu5g3E3hmLfZadaX1tdQypHIlpZsZUPUAtjjjBznpW5B4ssjEsi3oVSGKrPG0bHacEAEckHjAyfam/8Ih4X1+AXtvbkiT5fOgmkjY4OMdaltvA9lb3mnTLPPJHp+820Mm0qjN1bIAJNEnSatr8xrm6CHxdKCQNF1th6iz4P60Vv/Yf85orPmh2LszxbUteudMis11PTlluLpykVlbSedcyEdwuAuP7xzhc9TV9dQtY9StrO/02azll2rbylQ0btgnyw69G+U8HGccE1u+WhkDlF8wDaGK/MAe2fTiqk2jW1xrdtqc7zSTWsZSCMv8Auoy3BcL/AH8cZ9Km4FqCJU3cuysB8rncB+dRG0eOZ5II4Nh5CoxjYHHqODznqKXVra7udPkg0+5W1nkwvn7cmNc/Myj+9jpngHk9KyNStNa0zTdQk0u7vNQu5GzawMIyIsDA3M/LDjJ55JwAM0AdHaSbYXlujImFyVbBC/Qjr/8AWpYbuZmAFv5g3YPluM49cNg1yEvjK+0+Rp7+ygisY9nnKRMkyA4DNhk2nB5xnkdDmtY+N9JhntYtbtrjSzcDMT3yKmQRkE8nHGPoSAcU7CudKt5CqnzH8sDORINp4+tXo2GORVHTrqxuwVsriKZFQDarZCjsdtK9pMr/ALkJywO9MoRz3GcHjP50rDNJDzjFTLgjrg+1VZLeckvBNtzj5GTcPw6Ef/WqOxmmkk2yrFjGdysRyegweelFgNIRDsc0NED1XFRCQrOIsPuI3A7Tt+memfanw3SPI6K6s6H5lHUUgDyT1BNKUJ5YAkeoqdXHAxTxtagTV9ykIkMJiKsIzgYViKaZCbmO3kgT7M+4nbnjHTJ7VoeWCOKaYPSndoh0ovbQzkt0QSsbSOVncEqDwFHTvyatMLd1Cv5sAcnkHrnqKl8k+lIVccEZHp1p83czWHt8P5DktIirtcP5sbfKqyj5QPTB4rnpfDtxBJObe2+0s7s8MovGi2A9FK8jA9h0966DexXacge1S20xgXBLuPVqcZuOxajb3baGV4d0O70jS7aBbxHljQBy0WVJ6nGCDWskt+g/eRW0v+45X+YP86n+1KyMVHzAcD1qvFeOPlnhcNnsufypNubbY3JQaRJ9quP+fGT/AL+J/jRU/HoaKmyK5l3PLfNktVGYT5Kjkoc81aguknH+j5lAJUkcAEdQc9/ao9PnklsY7i8gNnIV3PE7gmP2LDiobHXdHvZGis9VsZ3XkrHOpxzj19arlbKuayDjipVXnoKjToeTU6AlVYg49fWpsABcqVPK+h6Vk6/oEerNDcxzvaahArJFcKocFW+8jo3yuhIGQfqCK3FwalVQRxRYDk/DPhqK01D7de6bZW+owbkimsppPLdGHzN5THCE+nPqDWk2savZ3Di70N5rXcds2nzCZgO26NgrZ9du6t0RelKIvbii7A5TxH4t+xWlt9ju1tri6UOFvbY/uEJxvdBhixPCpyWbpwCQaL4pvRcwW/jG0t9PiuYma0knAVpSn3i4yQjEMDt7Zxya6T+z7Y3Bn+ywmcsJDIYxu3AYDZxnIBIB7An1rF13wtHfana6vZTeRrNrIHhmnBmjCgEGMpkbVO4k7cHODmmpdBHUWb2l5FHcWV1vhHCtDKGQ9sdxx6VLNAnkqZYWu5AeNqgN1yO4HavPLfQ/FEPiG9uo7ywtv7RCRyTWiYit40/iET8vOxJG8/KqjnPAqvdeJ9f0Dw9eTmO8u5H1VoLCG7h33c1uF5IVcZOQzAnHy59hQB6JpsszpI95ZXNl5a/MJZVkU45ypUnPH0/SqWgam2qi5eyZnjikI/fIF3Z5G1gTkAcZx1FYnhPUNaTQP7Wmv9N1X7WDdSyfaHjiiGPuI2CoVQPQHOc810PhLXF8Q6cmqLp09tHIP3ckgVvOX++pHJX0Jxkc4oGXTePDII7iF1fj/VkMDnp79ePy9aniv4jKI9+JD/CwIJ/OrEU8MyB43SRD0ZSCPzFOktoZyN4ywIPDEdDkUgFEqkc464HNSqVI4xVe4sIZ2RnzuQggqxH8qh+xXEYPk3bNySBMob6DIwcUAXvLVu1IYARweKij+0Kj+YELAnaEPUdutQy6mLcg3ME8aEZ37NwH1xnH/wBagZM9rnODzTPJkUdT+FWFuYiqsXUBhlSeM1KrAikBS2Sf3m/Kir9FAXPNpbdZ4pIZ4kkicbWRl3KwPYjvWZe+FNDv9oudLtflZW+SMJnb0BxjI9q2pdoQFmChTncTgD8adEd4Vo2RoyOo5qlNx1RNk3ZnLxeHNatH1aWw8RXM013GqW/2wb1t2ySWAHGccAAfWs7wlbax4Yt9R1nxjfRvGyfvnZ5JZeG+XAyVCkHoBn1r0BRgc4z7U/arKVZQyEYKsMg/hWvt200+pPIt0ZfhzxHpniBZjpk0jmHG5ZImjIB6dRzW8nao4gqrtVQAOgAxUyAEelZyte8diltqSRvg84qZSK4vxjYeLJppJvDuoLFAkP7uGMIHaT/a3qQwPHGRXQQ3U9hoCXeubI7iGAPc+SC6hgOdoHJ57U3C0U7p3EpGwqg04RZrlND8aWmqanBYJY6na3M0JnVbm32DaPXkke2etbEPiLSH1YaYup2jagSQLdZAXyBkjHr7UOnKLs0NSTNIw+gxTfKIHFRapq+n6VbGfUry3tohj5pXA69OOpq/GVdAynIYAgjvUNBcwrbQdPtr+5u4LZYprkEThGIjlzwSyZ2lsfxYzXB6v4S0vWNcfRNCs5LG1t2V9TubeaWJFzyII0Dbd7cbiBhVPqa9bCKaaY+aWwzjde0vWLbT9Pt/CU8Nja2vySWkW2JpI8cLHIysEI9157muM8bXfiGw0u0e2/4TKJ3u4hNPNLHNDDGGBZisILEYHGAB617EY6RY8ZKnB/Ki7Cxxv/C0tNn1aw07SLPUtQvL6XbGPsrwIEB+dy0gHCjk4HtXfJeIep49a4yXRryH4grrCRC4tLmwFlI5cbrYo5cEA9VfODjoQO1bl1bJc201vLkxSo0bjJGVIweaHoMn0HX49anvWtbdv7PiYJDeFvluW/iKDrtB43dDzitobT0Irn4U+zwxxxKEjjUIqgYAUDAAqQXUiHg80rgbMkEcoxIiv/vAGqkmneXE32OR4Xx8oDZXPHY59Krx6mw4YVbjv4274pgT7JOxFFH2qL+9RQI8v1HSzeF5GnLtjEUcgzHH6naOp+tNeDUbG0jttKiiMUScOxyzHvx0rVXABJOMDJz2qWJl45HIzV8xhLDxbbWjfYxn1a8tViS5tVeQkKTuCbz/ALC8k47mt8yRx48yREJ/vMBQqIWDlFLDoxHIrOuPDun3MpeaORmZt5JkPJpe6/InlrU72fN66fo7mqCD0qaNsCmBAqgAYxxgVnXtzqSTutrar5SrkSN8272wCMUldvQ1nUVON3+GptRybT3P1qzHMDXNR6uYbKObUIXSeTJEUaknA7n0rWsrlbm3jnhyY3GQSKeqFCtCo7RevY0Ujj80ybFEpGC+BuI+vWsa28IaJb67Hq9rYxQ3sauoMYwuWPLEf3verI1G3W+S035uGGdgBO0e/pWhHJ1wTn3pqUlfzLXLLbocv4h8B2Oq3V7qLDzNVlVVgmuCSttt6bQuDjqfrWPqnifxh4dWA6joVteWzSeUJreRi7AD7zBRhSx5/SvRo5x0qdXU55x9K0jV2U1dCce2hR0i7uLvTba4urSSznkQM9u53Mh9CRSX2u6XpwP2/ULSA+jyjP5dasX1hb39nLa3Kb4JV2soJXI+o5FcVP8AC7S01AXmmu9qySCZIsAqHXoN2NwXOMjPPNKEabb5nYHzLbU6rRddsNbaYae08iRAZkaB0Rs/3WYDd+FagQVyfhmHxlHek+IrvTJbTDZSCMh89ip6AfWurVyDg81M4pOyKi20BQ/hUbR9Qaw9W8ceH9JEoutSheWIkNDCfMcEdRgdPxxV3w5q82tWzXUul3FhbttMLTOrGZSPvYUnFL2crczWgcyvYW002Gze7eAylrmUzSeZKzjdjHygk7Rx0HFSvH7c1fKjHFMKZ/8A1VFrlGW0R5qBkZc4Nauwg4K5FNljGDkUrAZm+T1oq55Q9DRRYDj3tZ/KEJfzod2SHPLc5wx67RwMDk9zV22ttjvJI++VzlmIxwOgHoBVFr2YptWNY5iSCd2QPpnH4k8D3PFacLpNEGikDoeNyNnnpwRVAWFGOMY71IOo6Vni2liRjay5c4BEhJX3bA7/AF4qWEvbl2mTeSQN46t/SiwF4cjjpUiDAqk17HtQwB5WfkYUkAZ6nA4H86vDkdqVhBLBHcRPHMu6NhgqehqneaRHdbR508SKuwJE+1R+ArQT2/SpBTuyJ0oz0kjN0rSotOh2Rlnc8tI33m+tX1yo61KOetKVBBpbjhBQXLFWRlprmnGQqLleB1wcH6HvWk8ojUszBVHJJPAFVv7Ms96uLaLcrbwQuCD61U1exnurqD5yLNBvkjHO8joMd6dk3oY89aEW2rvpb9S9b6zbyzLDHMGdunBAP0PetNbnnmuaE+qzR+dDa28USH5Y52w5H16CtAXStJCsaPIsn/LSPlF+poasOlW5lr+VjaSRW7inhVNZW4gU4XLLS5joE1bw7p+q2slvcwDy3bc/lnyyx9yuCR6g1y934H1G21Nr7QtfurVgP3dvKC8S9guM4247YrrkvOKsR3ilueK0jWlHZk8qZ5rdT6x4V1q0n1KbV/EEs5KxmJ/KhTPBVkAwzZ6dBXZ6j4r0zTGihvJJReugYWsUZllAPqq9K3ldHHBGKijsbaOeWeGKNJpSPMdVAZ8DAyfpVOcZ6yWvl/WglFrZmfoWrx6zBLLHZ3tqqPsAu4TEX91BPStJo/loaB+xNIDIvBGfrWbtfQpDfKNFP8w/3aKQziprWOcDfnI7g4z1qvHpgRVEbyAnGX3ldgH91RwOf/r5q4p45qRWyaWoD1ODweTyKkQ+tNxkcdfWgD8aALCEcnpnr70y5W4lCC2kjjX+MkEsfYen1pF6Gnxtx7+tO4DUa4gjVPs8RjQAHyyRn6Dt+NSi8KiMPCQXfYAXHXt9M/561Ir1IpViCyqSOhIzii4EwGc4HFCiqxt8uJIpnWQEn5vmByMYI7gdqDPcxHD25nBbAaMhSPcjsOOT2yOtOwFsCkPNLEG8seaV3d9owKXac0rAMaNXRkkUMrDBBGQaztT02aa3SPTro2ewEBVGFP8AhWmeOtHb3oTsZzpRmrM569kv9JtYY4IvtgPDO7ksWP0HSrM2p2tvhbyeOGbaCyM3K1rE9eay9T0e21B42mGCpySoGWHoaej3MZQq003Sd+yZV03U5NQuGMFswsgDidzjcfYelaWT2qZIUjiCRqFRRgAdhTCnOKl6vQ2pqSj77uxizMueoqaO+de54qFo81GVx1pamhqw6lyA1W0vY3wCa5vBB4pm9l6HpRcdjq/Ni9V/OiuW+1P6iii4WMYW7tLE0zK6RgjG05b3OT1q5NPHbwtLM4RB1J/p6n2qhBqlu929rITFMDgCTjd9Px/OrF5YpeOjsw8yJT5e5QwUnHzY9eMfjVCLsLM8SsyMhI+6cEj61Iuc1FawvGCrzNJk8ZAGB6Cmx3RdsiLMIJVpN4G3GeWHYcUWAtqacMVDBIkqB0PykcHHWplGKQDh+dPDYqMmjPFAFlZMd8VKknXniqgb8acretFwLjHehUOUJGAy9R9M1AIZ4uYJ3duOJDkdf501Xpyy+9O4DZ57p41QW5Q7v3jBhwvqPr+gqzBIk4OxgWAGcZx+Z601JRnk1LG6gngYp7oAaMgetMAx160+dpcL9nVCM87s8flS20hnizLC0TA4Ib19R6j3osBHgHvTGXr61ZkRFUEsBk7Rk9T6Ux42HbP0pWAgC8Hv9ajZR3qfHtzTSM5pAVWj9qikj9KtsuOvSmlVINKwGfsoq35Y9DRT5QOSmvLae2lN9akBeHBUFkUkgEnsT1AGTyKvXC3MEES6bHERH1RjjIHQCpJbaGcATRq+CG5HIIOQfzp9vbpDJI6k5kIJyc9O1WBUi1A4EOq2ssfmknOMxrjoNw6e3/6qc1pBfQmS1yBvA+fcu4jjce7e2ePY1Hq8t+k6tEqfYFAaUg/vG56D061PcRpqEMjWl7NGxJjRo32qCowQOOmev0OKLANtNQuLcvBfIZZoy3MKFmZc/KcAY6YB5HPatqN9yKcFcjOGGKx4LiawhijuLbCl8F4lyCPUgZOanM0t9aiSzMsIw20MNhZuxzzx7UgNXICksQBjqaOo4rMQvPJ/p3ypEu/y8cEjq7fiDhfxNaEPEa/P5nH3vWlYB+CBwOlA4HvS9elBHFFgAE45pN3NBFQgEZySeePaiwE6scU5ZSM4PNQA8UmTmkBdjnI4zkVaiuB0PSsgMR9akEuO9O4F0xSb5Jo5WllA+QMQAPYDH65zSi9kjc+fbMiY+Uqd2fXIqnHMc5zxVmO6IyCc/WmmBegeO4hRwGwwyNwwfypskIQbgwVeOT70yO4QjHAqjM91HcmaSNZIEYCKOPJxk/eOe4/IU0BdaNlzkZFQuuM8VNBqdpMMJcRckrt3dwcH9akupIIAnnOV3uEQY5Zj2A70WAp7j6iirDfZwxDTQgg8gt0opWA5paeveiikwHL/ABfhWZaov/CR3nyr8sCMvHQknJH1ooqkBb1pmTTJirFTlBkHH8YrSXvRRSAo+ISV8P3xUkHyTyPwrnZHeMp5bMmZoM7TjOWGaKKaA7dPvfnQfu0UUgGP0prdKKKQDT92lxxRRSAY3SnL0NFFACCpP4TRRSQD0JCHntViEncBnjNFFXEA1ONBpV84RQ5ibLY5PFczp8jnVYCXYldPldST0bjke/vRRVoDrdPtoGsLYtDGSYlJJUc8UUUUw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17410" name="Picture 2" descr="https://photos-6.dropbox.com/t/2/AABLBuQLNyEtzetcP8P8iPZ9c6iM17IvqBwG1xnqszKnbg/12/438129876/jpeg/32x32/1/1440172800/0/2/IMG_3878.JPG/CNSp9dABIAEgAiADIAQgBSAGIAcoBw/QoAtCIJk5RoiPgZwc_tVuiJ7QgeZr0Y5HVjj5fkm4sY%2CgPNOCaHlvHIgA-Hld96VN3Abx324KidZudqIGw_d9RQ?size=1024x768&amp;size_mode=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876257" y="2060848"/>
            <a:ext cx="2267743" cy="280831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Evaluation part 1</a:t>
            </a:r>
            <a:endParaRPr lang="en-AU" dirty="0"/>
          </a:p>
        </p:txBody>
      </p:sp>
      <p:sp>
        <p:nvSpPr>
          <p:cNvPr id="3" name="Content Placeholder 2"/>
          <p:cNvSpPr>
            <a:spLocks noGrp="1"/>
          </p:cNvSpPr>
          <p:nvPr>
            <p:ph idx="1"/>
          </p:nvPr>
        </p:nvSpPr>
        <p:spPr>
          <a:xfrm>
            <a:off x="683568" y="1340768"/>
            <a:ext cx="7848872" cy="5328592"/>
          </a:xfrm>
        </p:spPr>
        <p:txBody>
          <a:bodyPr>
            <a:normAutofit fontScale="92500"/>
          </a:bodyPr>
          <a:lstStyle/>
          <a:p>
            <a:r>
              <a:rPr lang="en-AU" sz="3000" b="1" dirty="0" smtClean="0">
                <a:solidFill>
                  <a:schemeClr val="accent1">
                    <a:lumMod val="50000"/>
                  </a:schemeClr>
                </a:solidFill>
              </a:rPr>
              <a:t>Movie and talk</a:t>
            </a:r>
            <a:r>
              <a:rPr lang="en-AU" sz="3000" dirty="0" smtClean="0">
                <a:solidFill>
                  <a:schemeClr val="accent1">
                    <a:lumMod val="50000"/>
                  </a:schemeClr>
                </a:solidFill>
              </a:rPr>
              <a:t>:  </a:t>
            </a:r>
            <a:r>
              <a:rPr lang="en-AU" sz="2200" dirty="0" smtClean="0">
                <a:solidFill>
                  <a:schemeClr val="accent1">
                    <a:lumMod val="50000"/>
                  </a:schemeClr>
                </a:solidFill>
              </a:rPr>
              <a:t>80+ attendees, 8 people attended a meeting afterwards to brainstorm local actions to follow-up issues identified</a:t>
            </a:r>
            <a:r>
              <a:rPr lang="en-AU" sz="2200" dirty="0" smtClean="0">
                <a:solidFill>
                  <a:schemeClr val="tx2">
                    <a:lumMod val="75000"/>
                  </a:schemeClr>
                </a:solidFill>
              </a:rPr>
              <a:t>.</a:t>
            </a:r>
            <a:endParaRPr lang="en-AU" sz="3000" dirty="0" smtClean="0">
              <a:solidFill>
                <a:schemeClr val="tx2">
                  <a:lumMod val="75000"/>
                </a:schemeClr>
              </a:solidFill>
            </a:endParaRPr>
          </a:p>
          <a:p>
            <a:r>
              <a:rPr lang="en-AU" sz="3000" b="1" dirty="0" smtClean="0">
                <a:solidFill>
                  <a:schemeClr val="accent1">
                    <a:lumMod val="50000"/>
                  </a:schemeClr>
                </a:solidFill>
              </a:rPr>
              <a:t>Science Week</a:t>
            </a:r>
            <a:r>
              <a:rPr lang="en-AU" sz="3000" dirty="0" smtClean="0">
                <a:solidFill>
                  <a:schemeClr val="accent1">
                    <a:lumMod val="50000"/>
                  </a:schemeClr>
                </a:solidFill>
              </a:rPr>
              <a:t>: </a:t>
            </a:r>
            <a:r>
              <a:rPr lang="en-AU" sz="2200" dirty="0" smtClean="0">
                <a:solidFill>
                  <a:schemeClr val="accent1">
                    <a:lumMod val="50000"/>
                  </a:schemeClr>
                </a:solidFill>
              </a:rPr>
              <a:t>evaluation by students, volunteers and teachers.</a:t>
            </a:r>
            <a:endParaRPr lang="en-AU" sz="2600" dirty="0" smtClean="0">
              <a:solidFill>
                <a:schemeClr val="accent1">
                  <a:lumMod val="50000"/>
                </a:schemeClr>
              </a:solidFill>
            </a:endParaRPr>
          </a:p>
          <a:p>
            <a:r>
              <a:rPr lang="en-AU" sz="3000" b="1" dirty="0" smtClean="0">
                <a:solidFill>
                  <a:schemeClr val="accent2">
                    <a:lumMod val="50000"/>
                  </a:schemeClr>
                </a:solidFill>
              </a:rPr>
              <a:t>Public Talk</a:t>
            </a:r>
            <a:r>
              <a:rPr lang="en-AU" sz="3000" dirty="0" smtClean="0">
                <a:solidFill>
                  <a:schemeClr val="accent2">
                    <a:lumMod val="50000"/>
                  </a:schemeClr>
                </a:solidFill>
              </a:rPr>
              <a:t>: </a:t>
            </a:r>
            <a:r>
              <a:rPr lang="en-AU" sz="2200" dirty="0" smtClean="0">
                <a:solidFill>
                  <a:schemeClr val="accent2">
                    <a:lumMod val="50000"/>
                  </a:schemeClr>
                </a:solidFill>
              </a:rPr>
              <a:t>80+ talk attendees, 12 registered interest in the follow-up workshop, 3 attended.</a:t>
            </a:r>
            <a:endParaRPr lang="en-AU" sz="3000" dirty="0" smtClean="0">
              <a:solidFill>
                <a:schemeClr val="accent2">
                  <a:lumMod val="50000"/>
                </a:schemeClr>
              </a:solidFill>
            </a:endParaRPr>
          </a:p>
          <a:p>
            <a:r>
              <a:rPr lang="en-AU" sz="3000" b="1" dirty="0" smtClean="0">
                <a:solidFill>
                  <a:schemeClr val="accent2">
                    <a:lumMod val="50000"/>
                  </a:schemeClr>
                </a:solidFill>
              </a:rPr>
              <a:t>Signs input and review </a:t>
            </a:r>
            <a:r>
              <a:rPr lang="en-AU" sz="3000" dirty="0" smtClean="0">
                <a:solidFill>
                  <a:schemeClr val="accent2">
                    <a:lumMod val="50000"/>
                  </a:schemeClr>
                </a:solidFill>
              </a:rPr>
              <a:t>– </a:t>
            </a:r>
            <a:r>
              <a:rPr lang="en-AU" sz="2200" dirty="0" smtClean="0">
                <a:solidFill>
                  <a:schemeClr val="accent2">
                    <a:lumMod val="50000"/>
                  </a:schemeClr>
                </a:solidFill>
              </a:rPr>
              <a:t>Dr Hogendoorn content review, TAFE (IPM), Sophie Thomson, Australian City Farms and Community Garden Network State meeting and National AGM, inclusion of information in TAFE subjects.</a:t>
            </a:r>
            <a:endParaRPr lang="en-AU" sz="3000" dirty="0" smtClean="0">
              <a:solidFill>
                <a:schemeClr val="accent2">
                  <a:lumMod val="50000"/>
                </a:schemeClr>
              </a:solidFill>
            </a:endParaRPr>
          </a:p>
          <a:p>
            <a:pPr>
              <a:buNone/>
            </a:pPr>
            <a:r>
              <a:rPr lang="en-AU" b="1" dirty="0" smtClean="0">
                <a:solidFill>
                  <a:schemeClr val="tx2">
                    <a:lumMod val="60000"/>
                    <a:lumOff val="40000"/>
                  </a:schemeClr>
                </a:solidFill>
              </a:rPr>
              <a:t>‘</a:t>
            </a:r>
            <a:r>
              <a:rPr lang="en-AU" sz="2600" b="1" i="1" dirty="0" smtClean="0">
                <a:solidFill>
                  <a:schemeClr val="tx2">
                    <a:lumMod val="60000"/>
                    <a:lumOff val="40000"/>
                  </a:schemeClr>
                </a:solidFill>
              </a:rPr>
              <a:t>It's the layers of presentations that ignite, build interest and then give the knowledge and confidence to have a go.’  </a:t>
            </a:r>
          </a:p>
          <a:p>
            <a:pPr>
              <a:buNone/>
            </a:pPr>
            <a:r>
              <a:rPr lang="en-AU" sz="1700" dirty="0" smtClean="0">
                <a:solidFill>
                  <a:schemeClr val="tx2">
                    <a:lumMod val="75000"/>
                  </a:schemeClr>
                </a:solidFill>
              </a:rPr>
              <a:t>Rose Dow, teacher, Arbury Park Outdoor School and attendee of Native Bee Project events.</a:t>
            </a:r>
            <a:endParaRPr lang="en-AU" sz="2200" dirty="0" smtClean="0">
              <a:solidFill>
                <a:schemeClr val="tx2">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tos-5.dropbox.com/t/2/AAAel9KNcXyGyuxkZpCk_grdwnYPUUVZ2cheCAPMr0xAJQ/12/438129876/jpeg/32x32/1/1440169200/0/2/IMG_4003.JPG/CNSp9dABIAEgAiADIAQgBSAGIAcoBw/iknDQYR2aWTsswogSL-2Wa-xsl3qs3C9hDbTIrHyQDg?size=1024x768&amp;size_mode=2"/>
          <p:cNvPicPr>
            <a:picLocks noChangeAspect="1" noChangeArrowheads="1"/>
          </p:cNvPicPr>
          <p:nvPr/>
        </p:nvPicPr>
        <p:blipFill>
          <a:blip r:embed="rId2" cstate="email">
            <a:lum bright="4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p:spPr>
      </p:pic>
      <p:sp>
        <p:nvSpPr>
          <p:cNvPr id="2" name="Title 1"/>
          <p:cNvSpPr>
            <a:spLocks noGrp="1"/>
          </p:cNvSpPr>
          <p:nvPr>
            <p:ph type="title"/>
          </p:nvPr>
        </p:nvSpPr>
        <p:spPr/>
        <p:txBody>
          <a:bodyPr/>
          <a:lstStyle/>
          <a:p>
            <a:r>
              <a:rPr lang="en-AU" dirty="0" smtClean="0"/>
              <a:t>Evaluation of Workshop</a:t>
            </a:r>
            <a:endParaRPr lang="en-AU" dirty="0"/>
          </a:p>
        </p:txBody>
      </p:sp>
      <p:sp>
        <p:nvSpPr>
          <p:cNvPr id="3" name="Content Placeholder 2"/>
          <p:cNvSpPr>
            <a:spLocks noGrp="1"/>
          </p:cNvSpPr>
          <p:nvPr>
            <p:ph idx="1"/>
          </p:nvPr>
        </p:nvSpPr>
        <p:spPr>
          <a:xfrm>
            <a:off x="539552" y="3861048"/>
            <a:ext cx="8229600" cy="2692896"/>
          </a:xfrm>
        </p:spPr>
        <p:txBody>
          <a:bodyPr/>
          <a:lstStyle/>
          <a:p>
            <a:pPr>
              <a:buNone/>
            </a:pPr>
            <a:r>
              <a:rPr lang="en-AU" b="1" dirty="0" smtClean="0"/>
              <a:t>Project Outcomes: Knowing, Valuing and Acting</a:t>
            </a:r>
          </a:p>
          <a:p>
            <a:pPr lvl="0"/>
            <a:r>
              <a:rPr lang="en-AU" sz="2800" b="1" dirty="0" smtClean="0"/>
              <a:t>participant learning – the cognitive, </a:t>
            </a:r>
          </a:p>
          <a:p>
            <a:pPr lvl="0"/>
            <a:r>
              <a:rPr lang="en-AU" sz="2800" b="1" dirty="0" smtClean="0"/>
              <a:t>connection to the natural environment both personal &amp; community  – the affective </a:t>
            </a:r>
          </a:p>
          <a:p>
            <a:pPr lvl="0"/>
            <a:r>
              <a:rPr lang="en-AU" sz="2800" b="1" dirty="0" smtClean="0"/>
              <a:t>commitment to making a difference – intentional</a:t>
            </a:r>
          </a:p>
          <a:p>
            <a:endParaRPr lang="en-AU"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photos-3.dropbox.com/t/2/AACb5pjctjSd4ptm7jrNYYHxGHZdfcSxqU8SzeIXg45sLA/12/438129876/jpeg/32x32/1/1438351200/0/2/IMG_4015.JPG/CNSp9dABIAEgAiADIAQgBSAGIAcoBw/4K_KEcQr7NikRfghaEFEPgDi0ZQ6B_Ht-CfVLInBS1g?size=1024x768&amp;size_mode=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38319" y="0"/>
            <a:ext cx="3305682" cy="2204864"/>
          </a:xfrm>
          <a:prstGeom prst="rect">
            <a:avLst/>
          </a:prstGeom>
          <a:noFill/>
        </p:spPr>
      </p:pic>
      <p:sp>
        <p:nvSpPr>
          <p:cNvPr id="2" name="Title 1"/>
          <p:cNvSpPr>
            <a:spLocks noGrp="1"/>
          </p:cNvSpPr>
          <p:nvPr>
            <p:ph type="title"/>
          </p:nvPr>
        </p:nvSpPr>
        <p:spPr>
          <a:xfrm>
            <a:off x="323528" y="274638"/>
            <a:ext cx="5494058" cy="706090"/>
          </a:xfrm>
        </p:spPr>
        <p:txBody>
          <a:bodyPr>
            <a:normAutofit/>
          </a:bodyPr>
          <a:lstStyle/>
          <a:p>
            <a:pPr algn="l"/>
            <a:r>
              <a:rPr lang="en-AU" sz="3200" dirty="0" smtClean="0"/>
              <a:t>Evaluation of workshop</a:t>
            </a:r>
            <a:endParaRPr lang="en-AU" sz="3200" dirty="0"/>
          </a:p>
        </p:txBody>
      </p:sp>
      <p:sp>
        <p:nvSpPr>
          <p:cNvPr id="3" name="Content Placeholder 2"/>
          <p:cNvSpPr>
            <a:spLocks noGrp="1"/>
          </p:cNvSpPr>
          <p:nvPr>
            <p:ph idx="1"/>
          </p:nvPr>
        </p:nvSpPr>
        <p:spPr>
          <a:xfrm>
            <a:off x="200962" y="1268760"/>
            <a:ext cx="5616624" cy="5256584"/>
          </a:xfrm>
        </p:spPr>
        <p:txBody>
          <a:bodyPr>
            <a:normAutofit fontScale="70000" lnSpcReduction="20000"/>
          </a:bodyPr>
          <a:lstStyle/>
          <a:p>
            <a:pPr>
              <a:lnSpc>
                <a:spcPct val="120000"/>
              </a:lnSpc>
              <a:buNone/>
            </a:pPr>
            <a:r>
              <a:rPr lang="en-AU" sz="2400" dirty="0" smtClean="0">
                <a:solidFill>
                  <a:schemeClr val="accent2">
                    <a:lumMod val="50000"/>
                  </a:schemeClr>
                </a:solidFill>
              </a:rPr>
              <a:t>Approx 70 comments from 40 participants</a:t>
            </a:r>
          </a:p>
          <a:p>
            <a:pPr lvl="1">
              <a:buNone/>
            </a:pPr>
            <a:r>
              <a:rPr lang="en-AU" sz="2300" b="1" dirty="0" smtClean="0">
                <a:solidFill>
                  <a:schemeClr val="accent1">
                    <a:lumMod val="50000"/>
                  </a:schemeClr>
                </a:solidFill>
              </a:rPr>
              <a:t>Evaluation questions:</a:t>
            </a:r>
          </a:p>
          <a:p>
            <a:r>
              <a:rPr lang="en-AU" sz="1800" dirty="0" smtClean="0">
                <a:solidFill>
                  <a:schemeClr val="accent1">
                    <a:lumMod val="50000"/>
                  </a:schemeClr>
                </a:solidFill>
              </a:rPr>
              <a:t>My motivation for being here.</a:t>
            </a:r>
          </a:p>
          <a:p>
            <a:r>
              <a:rPr lang="en-AU" sz="1800" dirty="0" smtClean="0">
                <a:solidFill>
                  <a:schemeClr val="accent1">
                    <a:lumMod val="50000"/>
                  </a:schemeClr>
                </a:solidFill>
              </a:rPr>
              <a:t>What have we learned and what is of most value?</a:t>
            </a:r>
          </a:p>
          <a:p>
            <a:r>
              <a:rPr lang="en-AU" sz="1800" dirty="0" smtClean="0">
                <a:solidFill>
                  <a:schemeClr val="accent1">
                    <a:lumMod val="50000"/>
                  </a:schemeClr>
                </a:solidFill>
              </a:rPr>
              <a:t>What can/will we do post workshop?</a:t>
            </a:r>
          </a:p>
          <a:p>
            <a:r>
              <a:rPr lang="en-AU" sz="1800" dirty="0" smtClean="0">
                <a:solidFill>
                  <a:schemeClr val="accent1">
                    <a:lumMod val="50000"/>
                  </a:schemeClr>
                </a:solidFill>
              </a:rPr>
              <a:t>What improvements would you recommend in this workshop?</a:t>
            </a:r>
          </a:p>
          <a:p>
            <a:r>
              <a:rPr lang="en-AU" sz="1800" dirty="0" smtClean="0">
                <a:solidFill>
                  <a:schemeClr val="accent1">
                    <a:lumMod val="50000"/>
                  </a:schemeClr>
                </a:solidFill>
              </a:rPr>
              <a:t>What follow up materials or workshops would be helpful?</a:t>
            </a:r>
          </a:p>
          <a:p>
            <a:pPr marL="400050" lvl="1" indent="0">
              <a:buNone/>
            </a:pPr>
            <a:r>
              <a:rPr lang="en-AU" sz="2200" b="1" dirty="0" smtClean="0"/>
              <a:t>Learning</a:t>
            </a:r>
          </a:p>
          <a:p>
            <a:pPr lvl="0">
              <a:buNone/>
            </a:pPr>
            <a:r>
              <a:rPr lang="en-AU" sz="1800" b="1" i="1" dirty="0" smtClean="0">
                <a:solidFill>
                  <a:schemeClr val="accent2">
                    <a:lumMod val="75000"/>
                  </a:schemeClr>
                </a:solidFill>
              </a:rPr>
              <a:t>‘Number and variety of native bees.’</a:t>
            </a:r>
          </a:p>
          <a:p>
            <a:pPr lvl="0">
              <a:buNone/>
            </a:pPr>
            <a:r>
              <a:rPr lang="en-AU" sz="1800" b="1" i="1" dirty="0" smtClean="0"/>
              <a:t>‘What bees’ homes look like.’</a:t>
            </a:r>
          </a:p>
          <a:p>
            <a:pPr>
              <a:buNone/>
            </a:pPr>
            <a:r>
              <a:rPr lang="en-AU" sz="1800" b="1" i="1" dirty="0" smtClean="0"/>
              <a:t>‘Never realized that the little holes in the ground were native bee homes</a:t>
            </a:r>
            <a:r>
              <a:rPr lang="en-AU" sz="1600" b="1" dirty="0" smtClean="0"/>
              <a:t>.’</a:t>
            </a:r>
          </a:p>
          <a:p>
            <a:pPr>
              <a:buNone/>
            </a:pPr>
            <a:r>
              <a:rPr lang="en-AU" sz="1800" b="1" i="1" dirty="0" smtClean="0">
                <a:solidFill>
                  <a:schemeClr val="accent3">
                    <a:lumMod val="50000"/>
                  </a:schemeClr>
                </a:solidFill>
              </a:rPr>
              <a:t>‘Importance of habitat/environment (don't mulch everywhere).’</a:t>
            </a:r>
          </a:p>
          <a:p>
            <a:pPr lvl="1">
              <a:buNone/>
            </a:pPr>
            <a:r>
              <a:rPr lang="en-AU" sz="2200" b="1" dirty="0" smtClean="0">
                <a:solidFill>
                  <a:schemeClr val="accent3">
                    <a:lumMod val="50000"/>
                  </a:schemeClr>
                </a:solidFill>
              </a:rPr>
              <a:t>Feeling</a:t>
            </a:r>
          </a:p>
          <a:p>
            <a:pPr>
              <a:buNone/>
            </a:pPr>
            <a:r>
              <a:rPr lang="en-AU" sz="2000" b="1" i="1" dirty="0">
                <a:solidFill>
                  <a:schemeClr val="accent4">
                    <a:lumMod val="75000"/>
                  </a:schemeClr>
                </a:solidFill>
              </a:rPr>
              <a:t>‘Loved meeting like-minded people</a:t>
            </a:r>
            <a:r>
              <a:rPr lang="en-AU" sz="2000" b="1" i="1" dirty="0" smtClean="0">
                <a:solidFill>
                  <a:schemeClr val="accent4">
                    <a:lumMod val="75000"/>
                  </a:schemeClr>
                </a:solidFill>
              </a:rPr>
              <a:t>.’</a:t>
            </a:r>
          </a:p>
          <a:p>
            <a:pPr>
              <a:buNone/>
            </a:pPr>
            <a:r>
              <a:rPr lang="en-AU" sz="2000" b="1" i="1" dirty="0" smtClean="0"/>
              <a:t>‘Enjoying </a:t>
            </a:r>
            <a:r>
              <a:rPr lang="en-AU" sz="2000" b="1" i="1" dirty="0"/>
              <a:t>the </a:t>
            </a:r>
            <a:r>
              <a:rPr lang="en-AU" sz="2000" b="1" i="1" dirty="0" smtClean="0"/>
              <a:t>workshop’</a:t>
            </a:r>
          </a:p>
          <a:p>
            <a:pPr>
              <a:buNone/>
            </a:pPr>
            <a:r>
              <a:rPr lang="en-AU" sz="2000" b="1" i="1" dirty="0" smtClean="0"/>
              <a:t>‘Connect </a:t>
            </a:r>
            <a:r>
              <a:rPr lang="en-AU" sz="2000" b="1" i="1" dirty="0"/>
              <a:t>more with the </a:t>
            </a:r>
            <a:r>
              <a:rPr lang="en-AU" sz="2000" b="1" i="1" dirty="0" smtClean="0"/>
              <a:t>environment’</a:t>
            </a:r>
            <a:endParaRPr lang="en-AU" sz="2000" b="1" i="1" dirty="0">
              <a:solidFill>
                <a:schemeClr val="accent4">
                  <a:lumMod val="75000"/>
                </a:schemeClr>
              </a:solidFill>
            </a:endParaRPr>
          </a:p>
          <a:p>
            <a:pPr lvl="1">
              <a:buNone/>
            </a:pPr>
            <a:r>
              <a:rPr lang="en-AU" sz="2000" b="1" dirty="0" smtClean="0"/>
              <a:t>Doing</a:t>
            </a:r>
          </a:p>
          <a:p>
            <a:pPr>
              <a:buNone/>
            </a:pPr>
            <a:r>
              <a:rPr lang="en-AU" sz="1800" b="1" i="1" dirty="0" smtClean="0">
                <a:solidFill>
                  <a:srgbClr val="00B050"/>
                </a:solidFill>
              </a:rPr>
              <a:t>‘Take my kids on a native bee walk to find their </a:t>
            </a:r>
          </a:p>
          <a:p>
            <a:pPr>
              <a:buNone/>
            </a:pPr>
            <a:r>
              <a:rPr lang="en-AU" sz="1800" b="1" i="1" dirty="0" smtClean="0">
                <a:solidFill>
                  <a:srgbClr val="00B050"/>
                </a:solidFill>
              </a:rPr>
              <a:t>       natural homes on our property.’</a:t>
            </a:r>
          </a:p>
          <a:p>
            <a:pPr>
              <a:buNone/>
            </a:pPr>
            <a:r>
              <a:rPr lang="en-AU" sz="1800" b="1" i="1" dirty="0" smtClean="0"/>
              <a:t>‘Share with fellow teachers and plan activities </a:t>
            </a:r>
          </a:p>
          <a:p>
            <a:pPr>
              <a:buNone/>
            </a:pPr>
            <a:r>
              <a:rPr lang="en-AU" sz="1800" b="1" i="1" dirty="0" smtClean="0"/>
              <a:t>      to do with school groups.’</a:t>
            </a:r>
          </a:p>
          <a:p>
            <a:pPr lvl="0">
              <a:buNone/>
            </a:pPr>
            <a:r>
              <a:rPr lang="en-AU" sz="1800" b="1" i="1" dirty="0" smtClean="0">
                <a:solidFill>
                  <a:schemeClr val="accent6">
                    <a:lumMod val="50000"/>
                  </a:schemeClr>
                </a:solidFill>
              </a:rPr>
              <a:t>‘Being more careful with pesticides.’</a:t>
            </a:r>
          </a:p>
          <a:p>
            <a:pPr>
              <a:buNone/>
            </a:pPr>
            <a:r>
              <a:rPr lang="en-AU" sz="1800" b="1" i="1" dirty="0" smtClean="0"/>
              <a:t>‘Plant more plants that will attract native bees.’</a:t>
            </a:r>
          </a:p>
          <a:p>
            <a:pPr>
              <a:buNone/>
            </a:pPr>
            <a:r>
              <a:rPr lang="en-AU" sz="1800" b="1" i="1" dirty="0" smtClean="0">
                <a:solidFill>
                  <a:schemeClr val="accent5">
                    <a:lumMod val="75000"/>
                  </a:schemeClr>
                </a:solidFill>
              </a:rPr>
              <a:t>‘Sit and watch and value the diversity of my garden more.’</a:t>
            </a:r>
          </a:p>
          <a:p>
            <a:pPr lvl="0">
              <a:buNone/>
            </a:pPr>
            <a:endParaRPr lang="en-AU" sz="2000" i="1" dirty="0" smtClean="0"/>
          </a:p>
          <a:p>
            <a:pPr>
              <a:buNone/>
            </a:pPr>
            <a:endParaRPr lang="en-AU" dirty="0"/>
          </a:p>
        </p:txBody>
      </p:sp>
      <p:pic>
        <p:nvPicPr>
          <p:cNvPr id="35844" name="Picture 4" descr="https://photos-4.dropbox.com/t/2/AAB-UnuILqQh6F9NmCq7SFqX_Z0F-1tYiXzalAONIKLokQ/12/438129876/jpeg/32x32/1/1438351200/0/2/IMG_4021.JPG/CNSp9dABIAEgAiADIAQgBSAGIAcoBw/CBOgWLsSFVG9B-uI_5u1tzCnmMzt9lLmjTFD-QsTPJ0?size=1024x768&amp;size_mode=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17586" y="4509120"/>
            <a:ext cx="3326415" cy="2348881"/>
          </a:xfrm>
          <a:prstGeom prst="rect">
            <a:avLst/>
          </a:prstGeom>
          <a:noFill/>
        </p:spPr>
      </p:pic>
      <p:pic>
        <p:nvPicPr>
          <p:cNvPr id="5122" name="Picture 2" descr="https://photos-2.dropbox.com/t/2/AADewVyGx8AGBksWLxHfz26Y2vb7YvpuPr4ZfB5eMiUrzA/12/438129876/jpeg/32x32/1/1438354800/0/2/IMG_4038.JPG/CNSp9dABIAEgAiADIAQgBSAGIAcoBw/nmTH8jEVvtI-VTFe5CHuVbKMwX2ds20KOHjW0pRRW2w?size=1024x768&amp;size_mode=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8144" y="2204864"/>
            <a:ext cx="3275856" cy="237626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Signs</a:t>
            </a:r>
            <a:endParaRPr lang="en-AU" dirty="0"/>
          </a:p>
        </p:txBody>
      </p:sp>
      <p:sp>
        <p:nvSpPr>
          <p:cNvPr id="3" name="Content Placeholder 2"/>
          <p:cNvSpPr>
            <a:spLocks noGrp="1"/>
          </p:cNvSpPr>
          <p:nvPr>
            <p:ph idx="1"/>
          </p:nvPr>
        </p:nvSpPr>
        <p:spPr/>
        <p:txBody>
          <a:bodyPr>
            <a:normAutofit fontScale="70000" lnSpcReduction="20000"/>
          </a:bodyPr>
          <a:lstStyle/>
          <a:p>
            <a:pPr>
              <a:buNone/>
            </a:pPr>
            <a:r>
              <a:rPr lang="en-AU" dirty="0" smtClean="0">
                <a:solidFill>
                  <a:schemeClr val="accent2">
                    <a:lumMod val="50000"/>
                  </a:schemeClr>
                </a:solidFill>
              </a:rPr>
              <a:t>Eight signs set along a trail through the community garden.</a:t>
            </a:r>
          </a:p>
          <a:p>
            <a:pPr>
              <a:buNone/>
            </a:pPr>
            <a:endParaRPr lang="en-AU" dirty="0" smtClean="0"/>
          </a:p>
          <a:p>
            <a:pPr>
              <a:buNone/>
            </a:pPr>
            <a:r>
              <a:rPr lang="en-AU" dirty="0" smtClean="0">
                <a:solidFill>
                  <a:schemeClr val="accent1">
                    <a:lumMod val="50000"/>
                  </a:schemeClr>
                </a:solidFill>
              </a:rPr>
              <a:t>Four of the signs on external fences, with popular walking paths (Hahndorf  Pioneer Women’s Trail and </a:t>
            </a:r>
            <a:r>
              <a:rPr lang="en-AU" dirty="0" err="1" smtClean="0">
                <a:solidFill>
                  <a:schemeClr val="accent1">
                    <a:lumMod val="50000"/>
                  </a:schemeClr>
                </a:solidFill>
              </a:rPr>
              <a:t>Heysen</a:t>
            </a:r>
            <a:r>
              <a:rPr lang="en-AU" dirty="0" smtClean="0">
                <a:solidFill>
                  <a:schemeClr val="accent1">
                    <a:lumMod val="50000"/>
                  </a:schemeClr>
                </a:solidFill>
              </a:rPr>
              <a:t> Trail).</a:t>
            </a:r>
          </a:p>
          <a:p>
            <a:pPr>
              <a:buNone/>
            </a:pPr>
            <a:endParaRPr lang="en-AU" dirty="0" smtClean="0"/>
          </a:p>
          <a:p>
            <a:pPr>
              <a:buNone/>
            </a:pPr>
            <a:r>
              <a:rPr lang="en-AU" dirty="0" smtClean="0">
                <a:solidFill>
                  <a:schemeClr val="accent2">
                    <a:lumMod val="50000"/>
                  </a:schemeClr>
                </a:solidFill>
              </a:rPr>
              <a:t>Themes: </a:t>
            </a:r>
          </a:p>
          <a:p>
            <a:r>
              <a:rPr lang="en-AU" sz="2600" dirty="0" smtClean="0">
                <a:solidFill>
                  <a:schemeClr val="accent2">
                    <a:lumMod val="50000"/>
                  </a:schemeClr>
                </a:solidFill>
              </a:rPr>
              <a:t>General awareness of native bees and map of trail</a:t>
            </a:r>
          </a:p>
          <a:p>
            <a:r>
              <a:rPr lang="en-AU" sz="2600" dirty="0" smtClean="0">
                <a:solidFill>
                  <a:schemeClr val="accent2">
                    <a:lumMod val="50000"/>
                  </a:schemeClr>
                </a:solidFill>
              </a:rPr>
              <a:t>Bee food plants (exotic and native)</a:t>
            </a:r>
          </a:p>
          <a:p>
            <a:r>
              <a:rPr lang="en-AU" sz="2600" dirty="0" smtClean="0">
                <a:solidFill>
                  <a:schemeClr val="accent2">
                    <a:lumMod val="50000"/>
                  </a:schemeClr>
                </a:solidFill>
              </a:rPr>
              <a:t>Pesticide use and potential toxicity to bees and other beneficial organisms</a:t>
            </a:r>
          </a:p>
          <a:p>
            <a:r>
              <a:rPr lang="en-AU" sz="2600" dirty="0" smtClean="0">
                <a:solidFill>
                  <a:schemeClr val="accent2">
                    <a:lumMod val="50000"/>
                  </a:schemeClr>
                </a:solidFill>
              </a:rPr>
              <a:t>Native bee diversity</a:t>
            </a:r>
          </a:p>
          <a:p>
            <a:r>
              <a:rPr lang="en-AU" sz="2600" dirty="0" smtClean="0">
                <a:solidFill>
                  <a:schemeClr val="accent2">
                    <a:lumMod val="50000"/>
                  </a:schemeClr>
                </a:solidFill>
              </a:rPr>
              <a:t>Ground-dwelling habit of bees and need for un-mulched areas</a:t>
            </a:r>
          </a:p>
          <a:p>
            <a:r>
              <a:rPr lang="en-AU" sz="2600" dirty="0" smtClean="0">
                <a:solidFill>
                  <a:schemeClr val="accent2">
                    <a:lumMod val="50000"/>
                  </a:schemeClr>
                </a:solidFill>
              </a:rPr>
              <a:t>Bee hotel and bee nest hole enclosures</a:t>
            </a:r>
          </a:p>
          <a:p>
            <a:r>
              <a:rPr lang="en-AU" sz="2600" dirty="0" smtClean="0">
                <a:solidFill>
                  <a:schemeClr val="accent2">
                    <a:lumMod val="50000"/>
                  </a:schemeClr>
                </a:solidFill>
              </a:rPr>
              <a:t>Non-necessity for providing water (but water provision benefits for biodiversity in gardens generally, </a:t>
            </a:r>
            <a:r>
              <a:rPr lang="en-AU" sz="2600" dirty="0" err="1" smtClean="0">
                <a:solidFill>
                  <a:schemeClr val="accent2">
                    <a:lumMod val="50000"/>
                  </a:schemeClr>
                </a:solidFill>
              </a:rPr>
              <a:t>eg</a:t>
            </a:r>
            <a:r>
              <a:rPr lang="en-AU" sz="2600" dirty="0" smtClean="0">
                <a:solidFill>
                  <a:schemeClr val="accent2">
                    <a:lumMod val="50000"/>
                  </a:schemeClr>
                </a:solidFill>
              </a:rPr>
              <a:t> butterflies).</a:t>
            </a:r>
          </a:p>
          <a:p>
            <a:endParaRPr lang="en-AU"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88640"/>
            <a:ext cx="4527077" cy="3212975"/>
          </a:xfrm>
          <a:prstGeom prst="rect">
            <a:avLst/>
          </a:prstGeom>
          <a:noFill/>
          <a:ln w="9525">
            <a:noFill/>
            <a:miter lim="800000"/>
            <a:headEnd/>
            <a:tailEnd/>
          </a:ln>
        </p:spPr>
      </p:pic>
      <p:pic>
        <p:nvPicPr>
          <p:cNvPr id="3072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4008" y="3501008"/>
            <a:ext cx="4499992" cy="3212976"/>
          </a:xfrm>
          <a:prstGeom prst="rect">
            <a:avLst/>
          </a:prstGeom>
          <a:noFill/>
          <a:ln w="9525">
            <a:noFill/>
            <a:miter lim="800000"/>
            <a:headEnd/>
            <a:tailEnd/>
          </a:ln>
        </p:spPr>
      </p:pic>
      <p:pic>
        <p:nvPicPr>
          <p:cNvPr id="30726" name="Picture 6"/>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rcRect/>
          <a:stretch>
            <a:fillRect/>
          </a:stretch>
        </p:blipFill>
        <p:spPr bwMode="auto">
          <a:xfrm>
            <a:off x="4607496" y="188640"/>
            <a:ext cx="4536504" cy="3168353"/>
          </a:xfrm>
          <a:prstGeom prst="rect">
            <a:avLst/>
          </a:prstGeom>
          <a:noFill/>
          <a:ln w="9525">
            <a:noFill/>
            <a:miter lim="800000"/>
            <a:headEnd/>
            <a:tailEnd/>
          </a:ln>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3501008"/>
            <a:ext cx="4505552" cy="321297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now?</a:t>
            </a:r>
            <a:endParaRPr lang="en-AU" dirty="0"/>
          </a:p>
        </p:txBody>
      </p:sp>
      <p:sp>
        <p:nvSpPr>
          <p:cNvPr id="3" name="Content Placeholder 2"/>
          <p:cNvSpPr>
            <a:spLocks noGrp="1"/>
          </p:cNvSpPr>
          <p:nvPr>
            <p:ph idx="1"/>
          </p:nvPr>
        </p:nvSpPr>
        <p:spPr>
          <a:xfrm>
            <a:off x="457200" y="1600200"/>
            <a:ext cx="8229600" cy="4781128"/>
          </a:xfrm>
        </p:spPr>
        <p:txBody>
          <a:bodyPr>
            <a:normAutofit fontScale="62500" lnSpcReduction="20000"/>
          </a:bodyPr>
          <a:lstStyle/>
          <a:p>
            <a:pPr>
              <a:buNone/>
            </a:pPr>
            <a:r>
              <a:rPr lang="en-AU" b="1" dirty="0" smtClean="0">
                <a:solidFill>
                  <a:schemeClr val="accent1">
                    <a:lumMod val="50000"/>
                  </a:schemeClr>
                </a:solidFill>
              </a:rPr>
              <a:t>Complete grant commitments</a:t>
            </a:r>
          </a:p>
          <a:p>
            <a:r>
              <a:rPr lang="en-AU" dirty="0" smtClean="0">
                <a:solidFill>
                  <a:schemeClr val="accent1">
                    <a:lumMod val="50000"/>
                  </a:schemeClr>
                </a:solidFill>
              </a:rPr>
              <a:t>Second workshop  11 October</a:t>
            </a:r>
          </a:p>
          <a:p>
            <a:r>
              <a:rPr lang="en-AU" dirty="0" smtClean="0">
                <a:solidFill>
                  <a:schemeClr val="accent1">
                    <a:lumMod val="50000"/>
                  </a:schemeClr>
                </a:solidFill>
              </a:rPr>
              <a:t>Bee hotel construction  September</a:t>
            </a:r>
          </a:p>
          <a:p>
            <a:endParaRPr lang="en-AU" dirty="0" smtClean="0"/>
          </a:p>
          <a:p>
            <a:pPr>
              <a:buNone/>
            </a:pPr>
            <a:r>
              <a:rPr lang="en-AU" b="1" dirty="0" smtClean="0">
                <a:solidFill>
                  <a:schemeClr val="accent2">
                    <a:lumMod val="50000"/>
                  </a:schemeClr>
                </a:solidFill>
              </a:rPr>
              <a:t>Broaden audience</a:t>
            </a:r>
          </a:p>
          <a:p>
            <a:r>
              <a:rPr lang="en-AU" dirty="0" smtClean="0">
                <a:solidFill>
                  <a:schemeClr val="accent2">
                    <a:lumMod val="50000"/>
                  </a:schemeClr>
                </a:solidFill>
              </a:rPr>
              <a:t>Adelaide Hills Outdoor Playgroup</a:t>
            </a:r>
          </a:p>
          <a:p>
            <a:r>
              <a:rPr lang="en-AU" dirty="0" smtClean="0">
                <a:solidFill>
                  <a:schemeClr val="accent2">
                    <a:lumMod val="50000"/>
                  </a:schemeClr>
                </a:solidFill>
              </a:rPr>
              <a:t>Arbury Park Environmental Education – insect hotels</a:t>
            </a:r>
          </a:p>
          <a:p>
            <a:r>
              <a:rPr lang="en-AU" dirty="0" smtClean="0">
                <a:solidFill>
                  <a:schemeClr val="accent2">
                    <a:lumMod val="50000"/>
                  </a:schemeClr>
                </a:solidFill>
              </a:rPr>
              <a:t>NRM Ed (sustainable gardens)</a:t>
            </a:r>
          </a:p>
          <a:p>
            <a:r>
              <a:rPr lang="en-AU" dirty="0" smtClean="0">
                <a:solidFill>
                  <a:schemeClr val="accent2">
                    <a:lumMod val="50000"/>
                  </a:schemeClr>
                </a:solidFill>
              </a:rPr>
              <a:t>TAFE Hort, C&amp;LM</a:t>
            </a:r>
          </a:p>
          <a:p>
            <a:r>
              <a:rPr lang="en-AU" dirty="0" smtClean="0">
                <a:solidFill>
                  <a:schemeClr val="accent2">
                    <a:lumMod val="50000"/>
                  </a:schemeClr>
                </a:solidFill>
              </a:rPr>
              <a:t>The Joinery and Common Ground Community Garden</a:t>
            </a:r>
          </a:p>
          <a:p>
            <a:r>
              <a:rPr lang="en-AU" dirty="0" smtClean="0">
                <a:solidFill>
                  <a:schemeClr val="accent2">
                    <a:lumMod val="50000"/>
                  </a:schemeClr>
                </a:solidFill>
              </a:rPr>
              <a:t>AHC Library brochure for bee trail</a:t>
            </a:r>
          </a:p>
          <a:p>
            <a:endParaRPr lang="en-AU" dirty="0" smtClean="0"/>
          </a:p>
          <a:p>
            <a:pPr>
              <a:buNone/>
            </a:pPr>
            <a:r>
              <a:rPr lang="en-AU" b="1" dirty="0" smtClean="0">
                <a:solidFill>
                  <a:schemeClr val="accent1">
                    <a:lumMod val="50000"/>
                  </a:schemeClr>
                </a:solidFill>
              </a:rPr>
              <a:t>Broaden message delivery</a:t>
            </a:r>
          </a:p>
          <a:p>
            <a:r>
              <a:rPr lang="en-AU" dirty="0" smtClean="0">
                <a:solidFill>
                  <a:schemeClr val="accent1">
                    <a:lumMod val="50000"/>
                  </a:schemeClr>
                </a:solidFill>
              </a:rPr>
              <a:t>Information handouts (register your email!)</a:t>
            </a:r>
          </a:p>
          <a:p>
            <a:r>
              <a:rPr lang="en-AU" dirty="0" smtClean="0">
                <a:solidFill>
                  <a:schemeClr val="accent1">
                    <a:lumMod val="50000"/>
                  </a:schemeClr>
                </a:solidFill>
              </a:rPr>
              <a:t>You</a:t>
            </a:r>
            <a:endParaRPr lang="en-AU" dirty="0">
              <a:solidFill>
                <a:schemeClr val="accent1">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Useful websites</a:t>
            </a:r>
            <a:endParaRPr lang="en-AU" dirty="0"/>
          </a:p>
        </p:txBody>
      </p:sp>
      <p:sp>
        <p:nvSpPr>
          <p:cNvPr id="3" name="Content Placeholder 2"/>
          <p:cNvSpPr>
            <a:spLocks noGrp="1"/>
          </p:cNvSpPr>
          <p:nvPr>
            <p:ph idx="1"/>
          </p:nvPr>
        </p:nvSpPr>
        <p:spPr>
          <a:xfrm>
            <a:off x="457200" y="1600200"/>
            <a:ext cx="8363272" cy="4525963"/>
          </a:xfrm>
        </p:spPr>
        <p:txBody>
          <a:bodyPr>
            <a:normAutofit fontScale="92500"/>
          </a:bodyPr>
          <a:lstStyle/>
          <a:p>
            <a:r>
              <a:rPr lang="en-AU" dirty="0" err="1" smtClean="0"/>
              <a:t>Love.Not</a:t>
            </a:r>
            <a:r>
              <a:rPr lang="en-AU" dirty="0" smtClean="0"/>
              <a:t> Loss 	</a:t>
            </a:r>
            <a:r>
              <a:rPr lang="en-AU" dirty="0" smtClean="0">
                <a:hlinkClick r:id="rId3"/>
              </a:rPr>
              <a:t>www.iucn.org/lovenotloss</a:t>
            </a:r>
            <a:r>
              <a:rPr lang="en-AU" dirty="0" smtClean="0"/>
              <a:t> </a:t>
            </a:r>
          </a:p>
          <a:p>
            <a:r>
              <a:rPr lang="en-AU" dirty="0" smtClean="0"/>
              <a:t>SA native bees </a:t>
            </a:r>
            <a:r>
              <a:rPr lang="en-AU" sz="3000" dirty="0" smtClean="0"/>
              <a:t>southaustraliannativebees.webs.com</a:t>
            </a:r>
          </a:p>
          <a:p>
            <a:r>
              <a:rPr lang="en-AU" dirty="0" err="1" smtClean="0"/>
              <a:t>PaDIL</a:t>
            </a:r>
            <a:r>
              <a:rPr lang="en-AU" dirty="0" smtClean="0"/>
              <a:t>            </a:t>
            </a:r>
            <a:r>
              <a:rPr lang="en-AU" dirty="0" smtClean="0">
                <a:hlinkClick r:id="rId4"/>
              </a:rPr>
              <a:t>www.padil.gov.au/pollinators/about</a:t>
            </a:r>
            <a:endParaRPr lang="en-AU" dirty="0" smtClean="0"/>
          </a:p>
          <a:p>
            <a:r>
              <a:rPr lang="en-AU" dirty="0" smtClean="0"/>
              <a:t>Aussie bee	</a:t>
            </a:r>
            <a:r>
              <a:rPr lang="en-AU" dirty="0" smtClean="0">
                <a:hlinkClick r:id="rId5"/>
              </a:rPr>
              <a:t>www.aussiebee.com.au</a:t>
            </a:r>
            <a:endParaRPr lang="en-AU" dirty="0" smtClean="0"/>
          </a:p>
          <a:p>
            <a:r>
              <a:rPr lang="en-AU" dirty="0" smtClean="0"/>
              <a:t>UC IPM       	</a:t>
            </a:r>
            <a:r>
              <a:rPr lang="en-AU" dirty="0" smtClean="0">
                <a:hlinkClick r:id="rId6"/>
              </a:rPr>
              <a:t>www.ipm.ucdavis.edu</a:t>
            </a:r>
            <a:endParaRPr lang="en-AU" dirty="0" smtClean="0"/>
          </a:p>
          <a:p>
            <a:r>
              <a:rPr lang="en-AU" dirty="0" smtClean="0"/>
              <a:t>SGA              	</a:t>
            </a:r>
            <a:r>
              <a:rPr lang="en-AU" dirty="0" smtClean="0">
                <a:hlinkClick r:id="rId7"/>
              </a:rPr>
              <a:t>www.sgaonline.org.au</a:t>
            </a:r>
            <a:endParaRPr lang="en-AU" dirty="0" smtClean="0"/>
          </a:p>
          <a:p>
            <a:r>
              <a:rPr lang="en-AU" dirty="0" smtClean="0"/>
              <a:t>Atlas of Living Australia  </a:t>
            </a:r>
            <a:r>
              <a:rPr lang="en-AU" dirty="0" smtClean="0">
                <a:hlinkClick r:id="rId8"/>
              </a:rPr>
              <a:t>www.ala.org.au</a:t>
            </a:r>
            <a:endParaRPr lang="en-AU" dirty="0" smtClean="0"/>
          </a:p>
          <a:p>
            <a:r>
              <a:rPr lang="en-AU" dirty="0" smtClean="0"/>
              <a:t>Bowerbird   	</a:t>
            </a:r>
            <a:r>
              <a:rPr lang="en-AU" dirty="0" smtClean="0">
                <a:hlinkClick r:id="rId9"/>
              </a:rPr>
              <a:t>www.bowerbird.org.au</a:t>
            </a:r>
            <a:endParaRPr lang="en-AU" dirty="0" smtClean="0"/>
          </a:p>
          <a:p>
            <a:endParaRPr lang="en-AU" dirty="0" smtClean="0"/>
          </a:p>
          <a:p>
            <a:endParaRPr lang="en-AU"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eansyorath\AppData\Local\Microsoft\Windows\Temporary Internet Files\Content.Word\SupportedNRMGrant_DL_Footer.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1680" y="5373216"/>
            <a:ext cx="5760640" cy="1484784"/>
          </a:xfrm>
          <a:prstGeom prst="rect">
            <a:avLst/>
          </a:prstGeom>
          <a:noFill/>
          <a:ln w="9525">
            <a:noFill/>
            <a:miter lim="800000"/>
            <a:headEnd/>
            <a:tailEnd/>
          </a:ln>
        </p:spPr>
      </p:pic>
      <p:sp>
        <p:nvSpPr>
          <p:cNvPr id="2" name="Title 1"/>
          <p:cNvSpPr>
            <a:spLocks noGrp="1"/>
          </p:cNvSpPr>
          <p:nvPr>
            <p:ph type="title"/>
          </p:nvPr>
        </p:nvSpPr>
        <p:spPr/>
        <p:txBody>
          <a:bodyPr/>
          <a:lstStyle/>
          <a:p>
            <a:r>
              <a:rPr lang="en-AU" dirty="0" smtClean="0"/>
              <a:t>Who and What?</a:t>
            </a:r>
            <a:endParaRPr lang="en-AU" dirty="0"/>
          </a:p>
        </p:txBody>
      </p:sp>
      <p:sp>
        <p:nvSpPr>
          <p:cNvPr id="3" name="Content Placeholder 2"/>
          <p:cNvSpPr>
            <a:spLocks noGrp="1"/>
          </p:cNvSpPr>
          <p:nvPr>
            <p:ph idx="1"/>
          </p:nvPr>
        </p:nvSpPr>
        <p:spPr>
          <a:xfrm>
            <a:off x="457200" y="1600200"/>
            <a:ext cx="8507288" cy="5069160"/>
          </a:xfrm>
        </p:spPr>
        <p:txBody>
          <a:bodyPr>
            <a:normAutofit/>
          </a:bodyPr>
          <a:lstStyle/>
          <a:p>
            <a:pPr>
              <a:buNone/>
            </a:pPr>
            <a:r>
              <a:rPr lang="en-AU" b="1" dirty="0" smtClean="0">
                <a:solidFill>
                  <a:schemeClr val="accent1">
                    <a:lumMod val="50000"/>
                  </a:schemeClr>
                </a:solidFill>
              </a:rPr>
              <a:t>Transition Adelaide Hills  TAH</a:t>
            </a:r>
          </a:p>
          <a:p>
            <a:pPr lvl="1">
              <a:buFont typeface="Wingdings" pitchFamily="2" charset="2"/>
              <a:buChar char="v"/>
            </a:pPr>
            <a:r>
              <a:rPr lang="en-AU" sz="2400" dirty="0" smtClean="0">
                <a:solidFill>
                  <a:schemeClr val="accent1">
                    <a:lumMod val="50000"/>
                  </a:schemeClr>
                </a:solidFill>
              </a:rPr>
              <a:t>Sustainability, movie series, event management and catering</a:t>
            </a:r>
          </a:p>
          <a:p>
            <a:pPr lvl="1">
              <a:buFont typeface="Wingdings" pitchFamily="2" charset="2"/>
              <a:buChar char="v"/>
            </a:pPr>
            <a:endParaRPr lang="en-AU" sz="2000" dirty="0" smtClean="0"/>
          </a:p>
          <a:p>
            <a:pPr>
              <a:buNone/>
            </a:pPr>
            <a:r>
              <a:rPr lang="en-AU" b="1" dirty="0" smtClean="0">
                <a:solidFill>
                  <a:schemeClr val="accent2">
                    <a:lumMod val="50000"/>
                  </a:schemeClr>
                </a:solidFill>
              </a:rPr>
              <a:t>Sturt Upper Reaches </a:t>
            </a:r>
            <a:r>
              <a:rPr lang="en-AU" b="1" dirty="0" err="1" smtClean="0">
                <a:solidFill>
                  <a:schemeClr val="accent2">
                    <a:lumMod val="50000"/>
                  </a:schemeClr>
                </a:solidFill>
              </a:rPr>
              <a:t>Landcare</a:t>
            </a:r>
            <a:r>
              <a:rPr lang="en-AU" b="1" dirty="0" smtClean="0">
                <a:solidFill>
                  <a:schemeClr val="accent2">
                    <a:lumMod val="50000"/>
                  </a:schemeClr>
                </a:solidFill>
              </a:rPr>
              <a:t> Group  SURLG</a:t>
            </a:r>
          </a:p>
          <a:p>
            <a:pPr lvl="1">
              <a:buFont typeface="Wingdings" pitchFamily="2" charset="2"/>
              <a:buChar char="v"/>
            </a:pPr>
            <a:r>
              <a:rPr lang="en-AU" sz="2400" dirty="0" smtClean="0">
                <a:solidFill>
                  <a:schemeClr val="accent2">
                    <a:lumMod val="50000"/>
                  </a:schemeClr>
                </a:solidFill>
              </a:rPr>
              <a:t>Public speaker series and environment education interests</a:t>
            </a:r>
          </a:p>
          <a:p>
            <a:pPr lvl="1">
              <a:buFont typeface="Wingdings" pitchFamily="2" charset="2"/>
              <a:buChar char="v"/>
            </a:pPr>
            <a:endParaRPr lang="en-AU" sz="2000" dirty="0" smtClean="0"/>
          </a:p>
          <a:p>
            <a:pPr>
              <a:buNone/>
            </a:pPr>
            <a:r>
              <a:rPr lang="en-AU" b="1" dirty="0" smtClean="0">
                <a:solidFill>
                  <a:schemeClr val="accent1">
                    <a:lumMod val="50000"/>
                  </a:schemeClr>
                </a:solidFill>
              </a:rPr>
              <a:t>Old School Community Garden, Stirling  OSCG</a:t>
            </a:r>
          </a:p>
          <a:p>
            <a:pPr lvl="1">
              <a:buFont typeface="Wingdings" pitchFamily="2" charset="2"/>
              <a:buChar char="v"/>
            </a:pPr>
            <a:r>
              <a:rPr lang="en-AU" sz="2400" dirty="0" smtClean="0">
                <a:solidFill>
                  <a:schemeClr val="accent1">
                    <a:lumMod val="50000"/>
                  </a:schemeClr>
                </a:solidFill>
              </a:rPr>
              <a:t>Workshop series, venue, gardening interests</a:t>
            </a:r>
          </a:p>
          <a:p>
            <a:pPr>
              <a:buNone/>
            </a:pPr>
            <a:endParaRPr lang="en-AU"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0" y="332656"/>
            <a:ext cx="9144000" cy="612068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0" y="0"/>
            <a:ext cx="9144000" cy="707886"/>
          </a:xfrm>
          <a:prstGeom prst="rect">
            <a:avLst/>
          </a:prstGeom>
          <a:solidFill>
            <a:srgbClr val="7730E0"/>
          </a:solidFill>
          <a:ln>
            <a:noFill/>
          </a:ln>
        </p:spPr>
        <p:txBody>
          <a:bodyPr wrap="square" rtlCol="0">
            <a:spAutoFit/>
          </a:bodyPr>
          <a:lstStyle/>
          <a:p>
            <a:pPr algn="r"/>
            <a:endParaRPr lang="en-AU" sz="900" dirty="0" smtClean="0">
              <a:solidFill>
                <a:schemeClr val="bg1"/>
              </a:solidFill>
            </a:endParaRPr>
          </a:p>
          <a:p>
            <a:pPr algn="ctr"/>
            <a:r>
              <a:rPr lang="en-AU" sz="1200" dirty="0" smtClean="0">
                <a:solidFill>
                  <a:schemeClr val="bg1"/>
                </a:solidFill>
              </a:rPr>
              <a:t>  Thanks to all the TAH, SURLG and OSCG volunteers who made this project possible, Dr Hogendoorn for answering our many questions and the photographers who gave permission for us to use their glorious photographs in information sheets, signs and promotional materials.</a:t>
            </a:r>
          </a:p>
          <a:p>
            <a:pPr algn="ctr"/>
            <a:endParaRPr lang="en-AU" sz="700" b="1" dirty="0">
              <a:solidFill>
                <a:schemeClr val="bg1"/>
              </a:solidFill>
            </a:endParaRPr>
          </a:p>
        </p:txBody>
      </p:sp>
      <p:pic>
        <p:nvPicPr>
          <p:cNvPr id="7" name="Picture 6" descr="C:\Users\deansyorath\AppData\Local\Microsoft\Windows\Temporary Internet Files\Content.Word\SupportedNRMGrant_A4_Footer (reverse).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877272"/>
            <a:ext cx="9144000" cy="980728"/>
          </a:xfrm>
          <a:prstGeom prst="rect">
            <a:avLst/>
          </a:prstGeom>
          <a:noFill/>
          <a:ln w="9525">
            <a:noFill/>
            <a:miter lim="800000"/>
            <a:headEnd/>
            <a:tailEnd/>
          </a:ln>
        </p:spPr>
      </p:pic>
      <p:sp>
        <p:nvSpPr>
          <p:cNvPr id="8" name="TextBox 7"/>
          <p:cNvSpPr txBox="1"/>
          <p:nvPr/>
        </p:nvSpPr>
        <p:spPr>
          <a:xfrm rot="16200000">
            <a:off x="7813219" y="4462457"/>
            <a:ext cx="2292231" cy="369332"/>
          </a:xfrm>
          <a:prstGeom prst="rect">
            <a:avLst/>
          </a:prstGeom>
          <a:noFill/>
        </p:spPr>
        <p:txBody>
          <a:bodyPr wrap="none" rtlCol="0">
            <a:spAutoFit/>
          </a:bodyPr>
          <a:lstStyle/>
          <a:p>
            <a:r>
              <a:rPr lang="en-AU" dirty="0" smtClean="0"/>
              <a:t>Photo: Marc  Newman</a:t>
            </a:r>
            <a:endParaRPr lang="en-AU"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c67d956-0f32-43d2-8aa5-057a0ea5693b" descr="cid:9777E6EE31C54BC2850BF2E688CE3E0E@ElitePC"/>
          <p:cNvPicPr>
            <a:picLocks noGrp="1"/>
          </p:cNvPicPr>
          <p:nvPr>
            <p:ph idx="1"/>
          </p:nvPr>
        </p:nvPicPr>
        <p:blipFill>
          <a:blip r:embed="rId3" r:link="rId4" cstate="email">
            <a:extLst>
              <a:ext uri="{28A0092B-C50C-407E-A947-70E740481C1C}">
                <a14:useLocalDpi xmlns:a14="http://schemas.microsoft.com/office/drawing/2010/main"/>
              </a:ext>
            </a:extLst>
          </a:blip>
          <a:srcRect/>
          <a:stretch>
            <a:fillRect/>
          </a:stretch>
        </p:blipFill>
        <p:spPr bwMode="auto">
          <a:xfrm>
            <a:off x="6012160" y="332656"/>
            <a:ext cx="2808312" cy="1513456"/>
          </a:xfrm>
          <a:prstGeom prst="rect">
            <a:avLst/>
          </a:prstGeom>
          <a:noFill/>
          <a:ln w="9525">
            <a:noFill/>
            <a:miter lim="800000"/>
            <a:headEnd/>
            <a:tailEnd/>
          </a:ln>
        </p:spPr>
      </p:pic>
      <p:sp>
        <p:nvSpPr>
          <p:cNvPr id="2" name="Title 1"/>
          <p:cNvSpPr>
            <a:spLocks noGrp="1"/>
          </p:cNvSpPr>
          <p:nvPr>
            <p:ph type="title"/>
          </p:nvPr>
        </p:nvSpPr>
        <p:spPr>
          <a:xfrm>
            <a:off x="467544" y="0"/>
            <a:ext cx="8136904" cy="2060848"/>
          </a:xfrm>
        </p:spPr>
        <p:txBody>
          <a:bodyPr>
            <a:noAutofit/>
          </a:bodyPr>
          <a:lstStyle/>
          <a:p>
            <a:pPr algn="l"/>
            <a:r>
              <a:rPr lang="en-AU" sz="4000" b="1" dirty="0" smtClean="0"/>
              <a:t>Transition Adelaide Hills</a:t>
            </a:r>
            <a:r>
              <a:rPr lang="en-AU" sz="2800" dirty="0" smtClean="0"/>
              <a:t/>
            </a:r>
            <a:br>
              <a:rPr lang="en-AU" sz="2800" dirty="0" smtClean="0"/>
            </a:br>
            <a:r>
              <a:rPr lang="en-AU" sz="2000" b="1" dirty="0" smtClean="0">
                <a:solidFill>
                  <a:schemeClr val="accent5">
                    <a:lumMod val="75000"/>
                  </a:schemeClr>
                </a:solidFill>
              </a:rPr>
              <a:t>Building </a:t>
            </a:r>
            <a:r>
              <a:rPr lang="en-AU" sz="2000" b="1" dirty="0">
                <a:solidFill>
                  <a:schemeClr val="accent5">
                    <a:lumMod val="75000"/>
                  </a:schemeClr>
                </a:solidFill>
              </a:rPr>
              <a:t>community resilience</a:t>
            </a:r>
            <a:r>
              <a:rPr lang="en-AU" sz="2000" b="1" dirty="0" smtClean="0">
                <a:solidFill>
                  <a:schemeClr val="accent5">
                    <a:lumMod val="75000"/>
                  </a:schemeClr>
                </a:solidFill>
              </a:rPr>
              <a:t>;</a:t>
            </a:r>
            <a:r>
              <a:rPr lang="en-AU" sz="2000" b="1" dirty="0">
                <a:solidFill>
                  <a:schemeClr val="accent5">
                    <a:lumMod val="75000"/>
                  </a:schemeClr>
                </a:solidFill>
              </a:rPr>
              <a:t> </a:t>
            </a:r>
            <a:br>
              <a:rPr lang="en-AU" sz="2000" b="1" dirty="0">
                <a:solidFill>
                  <a:schemeClr val="accent5">
                    <a:lumMod val="75000"/>
                  </a:schemeClr>
                </a:solidFill>
              </a:rPr>
            </a:br>
            <a:r>
              <a:rPr lang="en-AU" sz="2000" b="1" dirty="0" smtClean="0">
                <a:solidFill>
                  <a:schemeClr val="accent5">
                    <a:lumMod val="75000"/>
                  </a:schemeClr>
                </a:solidFill>
              </a:rPr>
              <a:t>Supporting </a:t>
            </a:r>
            <a:r>
              <a:rPr lang="en-AU" sz="2000" b="1" dirty="0">
                <a:solidFill>
                  <a:schemeClr val="accent5">
                    <a:lumMod val="75000"/>
                  </a:schemeClr>
                </a:solidFill>
              </a:rPr>
              <a:t>community responses to climate change </a:t>
            </a:r>
            <a:r>
              <a:rPr lang="en-AU" sz="2000" b="1" dirty="0" smtClean="0">
                <a:solidFill>
                  <a:schemeClr val="accent5">
                    <a:lumMod val="75000"/>
                  </a:schemeClr>
                </a:solidFill>
              </a:rPr>
              <a:t/>
            </a:r>
            <a:br>
              <a:rPr lang="en-AU" sz="2000" b="1" dirty="0" smtClean="0">
                <a:solidFill>
                  <a:schemeClr val="accent5">
                    <a:lumMod val="75000"/>
                  </a:schemeClr>
                </a:solidFill>
              </a:rPr>
            </a:br>
            <a:r>
              <a:rPr lang="en-AU" sz="2000" b="1" dirty="0" smtClean="0">
                <a:solidFill>
                  <a:schemeClr val="accent5">
                    <a:lumMod val="75000"/>
                  </a:schemeClr>
                </a:solidFill>
              </a:rPr>
              <a:t>and shrinking </a:t>
            </a:r>
            <a:r>
              <a:rPr lang="en-AU" sz="2000" b="1" dirty="0">
                <a:solidFill>
                  <a:schemeClr val="accent5">
                    <a:lumMod val="75000"/>
                  </a:schemeClr>
                </a:solidFill>
              </a:rPr>
              <a:t>supplies of cheap energy.</a:t>
            </a:r>
            <a:endParaRPr lang="en-AU" sz="2400" b="1" dirty="0">
              <a:solidFill>
                <a:schemeClr val="accent5">
                  <a:lumMod val="75000"/>
                </a:schemeClr>
              </a:solidFill>
            </a:endParaRPr>
          </a:p>
        </p:txBody>
      </p:sp>
      <p:pic>
        <p:nvPicPr>
          <p:cNvPr id="11266" name="Picture 2" descr="https://scontent-nrt.xx.fbcdn.net/hphotos-xpf1/v/t1.0-9/10405412_600024583428548_3881500935311683160_n.jpg?oh=672fdc4c9c574762864ad72156df577f&amp;oe=557A656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552" y="2060848"/>
            <a:ext cx="3024582" cy="4278320"/>
          </a:xfrm>
          <a:prstGeom prst="rect">
            <a:avLst/>
          </a:prstGeom>
          <a:noFill/>
        </p:spPr>
      </p:pic>
      <p:sp>
        <p:nvSpPr>
          <p:cNvPr id="6" name="TextBox 5"/>
          <p:cNvSpPr txBox="1"/>
          <p:nvPr/>
        </p:nvSpPr>
        <p:spPr>
          <a:xfrm rot="21172301">
            <a:off x="1779925" y="5479016"/>
            <a:ext cx="1728192" cy="369332"/>
          </a:xfrm>
          <a:prstGeom prst="rect">
            <a:avLst/>
          </a:prstGeom>
          <a:solidFill>
            <a:srgbClr val="FFFF00"/>
          </a:solidFill>
          <a:ln>
            <a:noFill/>
          </a:ln>
        </p:spPr>
        <p:txBody>
          <a:bodyPr wrap="square" rtlCol="0">
            <a:spAutoFit/>
          </a:bodyPr>
          <a:lstStyle/>
          <a:p>
            <a:pPr algn="ctr"/>
            <a:r>
              <a:rPr lang="en-AU" b="1" dirty="0" smtClean="0"/>
              <a:t>June 2014</a:t>
            </a:r>
            <a:endParaRPr lang="en-AU" b="1" dirty="0"/>
          </a:p>
        </p:txBody>
      </p:sp>
      <p:pic>
        <p:nvPicPr>
          <p:cNvPr id="11268" name="Picture 4" descr="transition adelaide hill booth"/>
          <p:cNvPicPr>
            <a:picLocks noChangeAspect="1" noChangeArrowheads="1"/>
          </p:cNvPicPr>
          <p:nvPr/>
        </p:nvPicPr>
        <p:blipFill>
          <a:blip r:embed="rId6" cstate="print"/>
          <a:srcRect/>
          <a:stretch>
            <a:fillRect/>
          </a:stretch>
        </p:blipFill>
        <p:spPr bwMode="auto">
          <a:xfrm>
            <a:off x="3923928" y="2060848"/>
            <a:ext cx="4536504" cy="2268252"/>
          </a:xfrm>
          <a:prstGeom prst="rect">
            <a:avLst/>
          </a:prstGeom>
          <a:noFill/>
          <a:ln>
            <a:noFill/>
          </a:ln>
        </p:spPr>
      </p:pic>
      <p:pic>
        <p:nvPicPr>
          <p:cNvPr id="7" name="Picture 6" descr="D:\Pictures\Imported on 7-02-2015\Camera roll\WP_004790.jpg"/>
          <p:cNvPicPr/>
          <p:nvPr/>
        </p:nvPicPr>
        <p:blipFill>
          <a:blip r:embed="rId7" cstate="email">
            <a:extLst>
              <a:ext uri="{28A0092B-C50C-407E-A947-70E740481C1C}">
                <a14:useLocalDpi xmlns:a14="http://schemas.microsoft.com/office/drawing/2010/main"/>
              </a:ext>
            </a:extLst>
          </a:blip>
          <a:srcRect/>
          <a:stretch>
            <a:fillRect/>
          </a:stretch>
        </p:blipFill>
        <p:spPr bwMode="auto">
          <a:xfrm>
            <a:off x="3923928" y="4797152"/>
            <a:ext cx="2016224" cy="1545545"/>
          </a:xfrm>
          <a:prstGeom prst="rect">
            <a:avLst/>
          </a:prstGeom>
          <a:noFill/>
          <a:ln w="9525">
            <a:noFill/>
            <a:miter lim="800000"/>
            <a:headEnd/>
            <a:tailEnd/>
          </a:ln>
        </p:spPr>
      </p:pic>
      <p:sp>
        <p:nvSpPr>
          <p:cNvPr id="8" name="TextBox 7"/>
          <p:cNvSpPr txBox="1"/>
          <p:nvPr/>
        </p:nvSpPr>
        <p:spPr>
          <a:xfrm>
            <a:off x="6228184" y="4725144"/>
            <a:ext cx="2736304" cy="1631216"/>
          </a:xfrm>
          <a:prstGeom prst="rect">
            <a:avLst/>
          </a:prstGeom>
          <a:noFill/>
        </p:spPr>
        <p:txBody>
          <a:bodyPr wrap="square" rtlCol="0">
            <a:spAutoFit/>
          </a:bodyPr>
          <a:lstStyle/>
          <a:p>
            <a:r>
              <a:rPr lang="en-AU" sz="2000" b="1" dirty="0" smtClean="0">
                <a:solidFill>
                  <a:srgbClr val="D27D00"/>
                </a:solidFill>
                <a:latin typeface="+mj-lt"/>
                <a:ea typeface="+mj-ea"/>
                <a:cs typeface="+mj-cs"/>
              </a:rPr>
              <a:t>Native Bee Awareness Project 2015</a:t>
            </a:r>
          </a:p>
          <a:p>
            <a:endParaRPr lang="en-AU" sz="2000" b="1" dirty="0" smtClean="0">
              <a:solidFill>
                <a:schemeClr val="accent5">
                  <a:lumMod val="75000"/>
                </a:schemeClr>
              </a:solidFill>
              <a:latin typeface="+mj-lt"/>
              <a:ea typeface="+mj-ea"/>
              <a:cs typeface="+mj-cs"/>
            </a:endParaRPr>
          </a:p>
          <a:p>
            <a:r>
              <a:rPr lang="en-AU" sz="2000" b="1" dirty="0" smtClean="0">
                <a:solidFill>
                  <a:schemeClr val="accent5">
                    <a:lumMod val="75000"/>
                  </a:schemeClr>
                </a:solidFill>
                <a:latin typeface="+mj-lt"/>
                <a:ea typeface="+mj-ea"/>
                <a:cs typeface="+mj-cs"/>
              </a:rPr>
              <a:t>Bee Hotel Workshop </a:t>
            </a:r>
          </a:p>
          <a:p>
            <a:r>
              <a:rPr lang="en-AU" sz="2000" b="1" dirty="0" smtClean="0">
                <a:solidFill>
                  <a:schemeClr val="accent5">
                    <a:lumMod val="75000"/>
                  </a:schemeClr>
                </a:solidFill>
                <a:latin typeface="+mj-lt"/>
                <a:ea typeface="+mj-ea"/>
                <a:cs typeface="+mj-cs"/>
              </a:rPr>
              <a:t>31st May 2015</a:t>
            </a:r>
            <a:endParaRPr lang="en-AU" sz="2000" b="1" dirty="0">
              <a:solidFill>
                <a:schemeClr val="accent5">
                  <a:lumMod val="75000"/>
                </a:schemeClr>
              </a:solidFill>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
            <a:ext cx="5040560" cy="1844823"/>
          </a:xfrm>
        </p:spPr>
        <p:txBody>
          <a:bodyPr>
            <a:normAutofit/>
          </a:bodyPr>
          <a:lstStyle/>
          <a:p>
            <a:pPr algn="l"/>
            <a:r>
              <a:rPr lang="en-AU" sz="4000" b="1" dirty="0" smtClean="0"/>
              <a:t>Sturt Upper Reaches </a:t>
            </a:r>
            <a:r>
              <a:rPr lang="en-AU" sz="4000" b="1" dirty="0" err="1" smtClean="0"/>
              <a:t>Landcare</a:t>
            </a:r>
            <a:r>
              <a:rPr lang="en-AU" sz="4000" b="1" dirty="0" smtClean="0"/>
              <a:t> Group</a:t>
            </a:r>
            <a:endParaRPr lang="en-AU" sz="4000" b="1" dirty="0"/>
          </a:p>
        </p:txBody>
      </p:sp>
      <p:sp>
        <p:nvSpPr>
          <p:cNvPr id="3" name="Subtitle 2"/>
          <p:cNvSpPr>
            <a:spLocks noGrp="1"/>
          </p:cNvSpPr>
          <p:nvPr>
            <p:ph type="subTitle" idx="1"/>
          </p:nvPr>
        </p:nvSpPr>
        <p:spPr>
          <a:xfrm>
            <a:off x="3563888" y="1916832"/>
            <a:ext cx="5400600" cy="1224136"/>
          </a:xfrm>
        </p:spPr>
        <p:txBody>
          <a:bodyPr>
            <a:noAutofit/>
          </a:bodyPr>
          <a:lstStyle/>
          <a:p>
            <a:pPr algn="l">
              <a:buFont typeface="Wingdings" pitchFamily="2" charset="2"/>
              <a:buChar char="v"/>
            </a:pPr>
            <a:r>
              <a:rPr lang="en-AU" sz="2000" b="1" dirty="0">
                <a:solidFill>
                  <a:schemeClr val="accent3">
                    <a:lumMod val="50000"/>
                  </a:schemeClr>
                </a:solidFill>
              </a:rPr>
              <a:t>Connecting people with nature and each </a:t>
            </a:r>
            <a:r>
              <a:rPr lang="en-AU" sz="2000" b="1" dirty="0" smtClean="0">
                <a:solidFill>
                  <a:schemeClr val="accent3">
                    <a:lumMod val="50000"/>
                  </a:schemeClr>
                </a:solidFill>
              </a:rPr>
              <a:t>other </a:t>
            </a:r>
          </a:p>
          <a:p>
            <a:pPr algn="l">
              <a:buFont typeface="Wingdings" pitchFamily="2" charset="2"/>
              <a:buChar char="v"/>
            </a:pPr>
            <a:r>
              <a:rPr lang="en-AU" sz="2000" b="1" dirty="0">
                <a:solidFill>
                  <a:schemeClr val="accent3">
                    <a:lumMod val="50000"/>
                  </a:schemeClr>
                </a:solidFill>
              </a:rPr>
              <a:t>P</a:t>
            </a:r>
            <a:r>
              <a:rPr lang="en-AU" sz="2000" b="1" dirty="0" smtClean="0">
                <a:solidFill>
                  <a:schemeClr val="accent3">
                    <a:lumMod val="50000"/>
                  </a:schemeClr>
                </a:solidFill>
              </a:rPr>
              <a:t>ublic awareness</a:t>
            </a:r>
          </a:p>
          <a:p>
            <a:pPr algn="l">
              <a:buFont typeface="Wingdings" pitchFamily="2" charset="2"/>
              <a:buChar char="v"/>
            </a:pPr>
            <a:r>
              <a:rPr lang="en-AU" sz="2000" b="1" dirty="0">
                <a:solidFill>
                  <a:schemeClr val="accent3">
                    <a:lumMod val="50000"/>
                  </a:schemeClr>
                </a:solidFill>
              </a:rPr>
              <a:t>P</a:t>
            </a:r>
            <a:r>
              <a:rPr lang="en-AU" sz="2000" b="1" dirty="0" smtClean="0">
                <a:solidFill>
                  <a:schemeClr val="accent3">
                    <a:lumMod val="50000"/>
                  </a:schemeClr>
                </a:solidFill>
              </a:rPr>
              <a:t>ractical </a:t>
            </a:r>
            <a:r>
              <a:rPr lang="en-AU" sz="2000" b="1" dirty="0">
                <a:solidFill>
                  <a:schemeClr val="accent3">
                    <a:lumMod val="50000"/>
                  </a:schemeClr>
                </a:solidFill>
              </a:rPr>
              <a:t>activities </a:t>
            </a:r>
          </a:p>
        </p:txBody>
      </p:sp>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6228184" y="304907"/>
            <a:ext cx="2664296" cy="1183697"/>
          </a:xfrm>
          <a:prstGeom prst="rect">
            <a:avLst/>
          </a:prstGeom>
          <a:ln>
            <a:noFill/>
          </a:ln>
          <a:extLst>
            <a:ext uri="{53640926-AAD7-44d8-BBD7-CCE9431645EC}">
              <a14:shadowObscured xmlns:a14="http://schemas.microsoft.com/office/drawing/2010/main"/>
            </a:ext>
          </a:extLst>
        </p:spPr>
      </p:pic>
      <p:pic>
        <p:nvPicPr>
          <p:cNvPr id="6" name="Picture 5"/>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8184" y="2652608"/>
            <a:ext cx="2740588" cy="3872736"/>
          </a:xfrm>
          <a:prstGeom prst="rect">
            <a:avLst/>
          </a:prstGeom>
          <a:noFill/>
          <a:ln w="9525">
            <a:noFill/>
            <a:miter lim="800000"/>
            <a:headEnd/>
            <a:tailEnd/>
          </a:ln>
        </p:spPr>
      </p:pic>
      <p:pic>
        <p:nvPicPr>
          <p:cNvPr id="7" name="Picture 6"/>
          <p:cNvPicPr/>
          <p:nvPr/>
        </p:nvPicPr>
        <p:blipFill>
          <a:blip r:embed="rId5" cstate="email">
            <a:extLst>
              <a:ext uri="{28A0092B-C50C-407E-A947-70E740481C1C}">
                <a14:useLocalDpi xmlns:a14="http://schemas.microsoft.com/office/drawing/2010/main"/>
              </a:ext>
            </a:extLst>
          </a:blip>
          <a:srcRect/>
          <a:stretch>
            <a:fillRect/>
          </a:stretch>
        </p:blipFill>
        <p:spPr bwMode="auto">
          <a:xfrm>
            <a:off x="179512" y="1864640"/>
            <a:ext cx="3168352" cy="2296436"/>
          </a:xfrm>
          <a:prstGeom prst="rect">
            <a:avLst/>
          </a:prstGeom>
          <a:noFill/>
          <a:ln w="9525">
            <a:noFill/>
            <a:miter lim="800000"/>
            <a:headEnd/>
            <a:tailEnd/>
          </a:ln>
        </p:spPr>
      </p:pic>
      <p:pic>
        <p:nvPicPr>
          <p:cNvPr id="13314" name="Picture 2" descr="http://www.surlg.org.au/images/demo_site_2011/IMG375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9512" y="4253786"/>
            <a:ext cx="3168352" cy="2225868"/>
          </a:xfrm>
          <a:prstGeom prst="rect">
            <a:avLst/>
          </a:prstGeom>
          <a:noFill/>
        </p:spPr>
      </p:pic>
      <p:pic>
        <p:nvPicPr>
          <p:cNvPr id="13315" name="Picture 3" descr="D:\Pictures\Imported on 6-12-2014\Camera roll\WP_004409.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35896" y="3501008"/>
            <a:ext cx="2247714" cy="2996952"/>
          </a:xfrm>
          <a:prstGeom prst="rect">
            <a:avLst/>
          </a:prstGeom>
          <a:noFill/>
        </p:spPr>
      </p:pic>
      <p:pic>
        <p:nvPicPr>
          <p:cNvPr id="9" name="Picture 8"/>
          <p:cNvPicPr/>
          <p:nvPr/>
        </p:nvPicPr>
        <p:blipFill>
          <a:blip r:embed="rId8" cstate="email">
            <a:extLst>
              <a:ext uri="{28A0092B-C50C-407E-A947-70E740481C1C}">
                <a14:useLocalDpi xmlns:a14="http://schemas.microsoft.com/office/drawing/2010/main"/>
              </a:ext>
            </a:extLst>
          </a:blip>
          <a:stretch>
            <a:fillRect/>
          </a:stretch>
        </p:blipFill>
        <p:spPr>
          <a:xfrm rot="20787826">
            <a:off x="4917783" y="671685"/>
            <a:ext cx="1199541" cy="1251125"/>
          </a:xfrm>
          <a:prstGeom prst="rect">
            <a:avLst/>
          </a:prstGeom>
        </p:spPr>
      </p:pic>
      <p:pic>
        <p:nvPicPr>
          <p:cNvPr id="2050"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20513162">
            <a:off x="1896002" y="4327496"/>
            <a:ext cx="2591171" cy="337766"/>
          </a:xfrm>
          <a:prstGeom prst="rect">
            <a:avLst/>
          </a:prstGeom>
          <a:noFill/>
          <a:ln w="9525">
            <a:noFill/>
            <a:miter lim="800000"/>
            <a:headEnd/>
            <a:tailEnd/>
          </a:ln>
        </p:spPr>
      </p:pic>
      <p:sp>
        <p:nvSpPr>
          <p:cNvPr id="11" name="TextBox 10"/>
          <p:cNvSpPr txBox="1"/>
          <p:nvPr/>
        </p:nvSpPr>
        <p:spPr>
          <a:xfrm rot="21172301">
            <a:off x="2716029" y="4974961"/>
            <a:ext cx="1728192" cy="369332"/>
          </a:xfrm>
          <a:prstGeom prst="rect">
            <a:avLst/>
          </a:prstGeom>
          <a:solidFill>
            <a:srgbClr val="FFFF00"/>
          </a:solidFill>
          <a:ln>
            <a:noFill/>
          </a:ln>
        </p:spPr>
        <p:txBody>
          <a:bodyPr wrap="square" rtlCol="0">
            <a:spAutoFit/>
          </a:bodyPr>
          <a:lstStyle/>
          <a:p>
            <a:pPr algn="ctr"/>
            <a:r>
              <a:rPr lang="en-AU" b="1" dirty="0" smtClean="0"/>
              <a:t>August 2014</a:t>
            </a:r>
            <a:endParaRPr lang="en-AU" b="1"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AU" sz="3600" b="1" dirty="0" smtClean="0"/>
              <a:t>The Old School Community Garden at Stirling</a:t>
            </a:r>
            <a:endParaRPr lang="en-AU" sz="3600" b="1" dirty="0"/>
          </a:p>
        </p:txBody>
      </p:sp>
      <p:sp>
        <p:nvSpPr>
          <p:cNvPr id="5" name="Rectangle 4"/>
          <p:cNvSpPr/>
          <p:nvPr/>
        </p:nvSpPr>
        <p:spPr>
          <a:xfrm>
            <a:off x="251520" y="1268760"/>
            <a:ext cx="8640960" cy="523220"/>
          </a:xfrm>
          <a:prstGeom prst="rect">
            <a:avLst/>
          </a:prstGeom>
        </p:spPr>
        <p:txBody>
          <a:bodyPr wrap="square">
            <a:spAutoFit/>
          </a:bodyPr>
          <a:lstStyle/>
          <a:p>
            <a:pPr algn="ctr"/>
            <a:r>
              <a:rPr lang="en-AU" sz="2800" b="1" spc="100" dirty="0" smtClean="0">
                <a:solidFill>
                  <a:srgbClr val="D27D00"/>
                </a:solidFill>
              </a:rPr>
              <a:t>Stirling area locals growing, learning, and having fun</a:t>
            </a:r>
            <a:endParaRPr lang="en-AU" sz="2800" b="1" spc="100" dirty="0">
              <a:solidFill>
                <a:srgbClr val="D27D00"/>
              </a:solidFill>
            </a:endParaRPr>
          </a:p>
        </p:txBody>
      </p:sp>
      <p:pic>
        <p:nvPicPr>
          <p:cNvPr id="10242" name="Picture 2" descr="https://fbcdn-sphotos-d-a.akamaihd.net/hphotos-ak-xpf1/v/t1.0-9/s851x315/10402471_10152786837359145_6382415898765470740_n.jpg?oh=0d5c71dc079006b1fac08055e9a64ab9&amp;oe=557F60E9&amp;__gda__=1433943039_450f6d6ba9d495930c215298ce4029cc"/>
          <p:cNvPicPr>
            <a:picLocks noChangeAspect="1" noChangeArrowheads="1"/>
          </p:cNvPicPr>
          <p:nvPr/>
        </p:nvPicPr>
        <p:blipFill>
          <a:blip r:embed="rId3" cstate="print"/>
          <a:srcRect/>
          <a:stretch>
            <a:fillRect/>
          </a:stretch>
        </p:blipFill>
        <p:spPr bwMode="auto">
          <a:xfrm>
            <a:off x="179512" y="2132856"/>
            <a:ext cx="2376264" cy="3240360"/>
          </a:xfrm>
          <a:prstGeom prst="rect">
            <a:avLst/>
          </a:prstGeom>
          <a:noFill/>
        </p:spPr>
      </p:pic>
      <p:pic>
        <p:nvPicPr>
          <p:cNvPr id="10244" name="Picture 4" descr="https://scontent-nrt.xx.fbcdn.net/hphotos-xpf1/v/t1.0-9/1009837_460646037366404_1061894651_n.jpg?oh=57552565096115875baedfed4cf7641c&amp;oe=5571F34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8024" y="2132856"/>
            <a:ext cx="4224469" cy="3240360"/>
          </a:xfrm>
          <a:prstGeom prst="rect">
            <a:avLst/>
          </a:prstGeom>
          <a:noFill/>
        </p:spPr>
      </p:pic>
      <p:sp>
        <p:nvSpPr>
          <p:cNvPr id="7" name="TextBox 6"/>
          <p:cNvSpPr txBox="1"/>
          <p:nvPr/>
        </p:nvSpPr>
        <p:spPr>
          <a:xfrm>
            <a:off x="322512" y="5589240"/>
            <a:ext cx="8821488" cy="830997"/>
          </a:xfrm>
          <a:prstGeom prst="rect">
            <a:avLst/>
          </a:prstGeom>
          <a:noFill/>
        </p:spPr>
        <p:txBody>
          <a:bodyPr wrap="square" rtlCol="0">
            <a:spAutoFit/>
          </a:bodyPr>
          <a:lstStyle/>
          <a:p>
            <a:pPr algn="ctr"/>
            <a:r>
              <a:rPr lang="en-US" sz="2400" b="1" spc="100" dirty="0" smtClean="0">
                <a:solidFill>
                  <a:srgbClr val="D27D00"/>
                </a:solidFill>
              </a:rPr>
              <a:t>a meeting place, a growing place, a learning place, </a:t>
            </a:r>
          </a:p>
          <a:p>
            <a:pPr algn="ctr"/>
            <a:r>
              <a:rPr lang="en-US" sz="2400" b="1" spc="100" dirty="0" smtClean="0">
                <a:solidFill>
                  <a:srgbClr val="D27D00"/>
                </a:solidFill>
              </a:rPr>
              <a:t>a healthy place, a sustainable place and a beautiful place </a:t>
            </a:r>
            <a:endParaRPr lang="en-AU" sz="2400" b="1" spc="100" dirty="0">
              <a:solidFill>
                <a:srgbClr val="D27D00"/>
              </a:solidFill>
            </a:endParaRPr>
          </a:p>
        </p:txBody>
      </p:sp>
      <p:pic>
        <p:nvPicPr>
          <p:cNvPr id="25601" name="Picture 1"/>
          <p:cNvPicPr>
            <a:picLocks noChangeAspect="1" noChangeArrowheads="1"/>
          </p:cNvPicPr>
          <p:nvPr/>
        </p:nvPicPr>
        <p:blipFill>
          <a:blip r:embed="rId5" cstate="print"/>
          <a:srcRect/>
          <a:stretch>
            <a:fillRect/>
          </a:stretch>
        </p:blipFill>
        <p:spPr bwMode="auto">
          <a:xfrm>
            <a:off x="2915816" y="2132856"/>
            <a:ext cx="1466850" cy="32385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a:t>
            </a:r>
            <a:endParaRPr lang="en-AU" dirty="0"/>
          </a:p>
        </p:txBody>
      </p:sp>
      <p:sp>
        <p:nvSpPr>
          <p:cNvPr id="3" name="Content Placeholder 2"/>
          <p:cNvSpPr>
            <a:spLocks noGrp="1"/>
          </p:cNvSpPr>
          <p:nvPr>
            <p:ph idx="1"/>
          </p:nvPr>
        </p:nvSpPr>
        <p:spPr>
          <a:xfrm>
            <a:off x="323528" y="1268760"/>
            <a:ext cx="8496944" cy="5040560"/>
          </a:xfrm>
        </p:spPr>
        <p:txBody>
          <a:bodyPr>
            <a:normAutofit fontScale="92500"/>
          </a:bodyPr>
          <a:lstStyle/>
          <a:p>
            <a:r>
              <a:rPr lang="en-AU" dirty="0" smtClean="0">
                <a:solidFill>
                  <a:schemeClr val="accent1">
                    <a:lumMod val="50000"/>
                  </a:schemeClr>
                </a:solidFill>
              </a:rPr>
              <a:t>Impetus for project</a:t>
            </a:r>
          </a:p>
          <a:p>
            <a:pPr lvl="1">
              <a:buFont typeface="Wingdings" pitchFamily="2" charset="2"/>
              <a:buChar char="v"/>
            </a:pPr>
            <a:r>
              <a:rPr lang="en-AU" sz="2100" dirty="0" smtClean="0">
                <a:solidFill>
                  <a:schemeClr val="accent1">
                    <a:lumMod val="50000"/>
                  </a:schemeClr>
                </a:solidFill>
              </a:rPr>
              <a:t>General awareness of Honeybee colony collapse</a:t>
            </a:r>
          </a:p>
          <a:p>
            <a:pPr lvl="1">
              <a:buFont typeface="Wingdings" pitchFamily="2" charset="2"/>
              <a:buChar char="v"/>
            </a:pPr>
            <a:r>
              <a:rPr lang="en-AU" sz="2100" dirty="0" smtClean="0">
                <a:solidFill>
                  <a:schemeClr val="accent1">
                    <a:lumMod val="50000"/>
                  </a:schemeClr>
                </a:solidFill>
              </a:rPr>
              <a:t>Discovering the value of native bees as pollinators</a:t>
            </a:r>
          </a:p>
          <a:p>
            <a:pPr lvl="1">
              <a:buFont typeface="Wingdings" pitchFamily="2" charset="2"/>
              <a:buChar char="v"/>
            </a:pPr>
            <a:r>
              <a:rPr lang="en-AU" sz="2100" dirty="0" smtClean="0">
                <a:solidFill>
                  <a:schemeClr val="accent1">
                    <a:lumMod val="50000"/>
                  </a:schemeClr>
                </a:solidFill>
              </a:rPr>
              <a:t>Valuing biodiversity</a:t>
            </a:r>
          </a:p>
          <a:p>
            <a:pPr lvl="1">
              <a:buFont typeface="Wingdings" pitchFamily="2" charset="2"/>
              <a:buChar char="v"/>
            </a:pPr>
            <a:r>
              <a:rPr lang="en-AU" sz="2100" dirty="0" smtClean="0">
                <a:solidFill>
                  <a:schemeClr val="accent1">
                    <a:lumMod val="50000"/>
                  </a:schemeClr>
                </a:solidFill>
              </a:rPr>
              <a:t>The concept of eco-justice</a:t>
            </a:r>
          </a:p>
          <a:p>
            <a:pPr lvl="1">
              <a:buFont typeface="Wingdings" pitchFamily="2" charset="2"/>
              <a:buChar char="v"/>
            </a:pPr>
            <a:r>
              <a:rPr lang="en-AU" sz="2100" dirty="0" smtClean="0">
                <a:solidFill>
                  <a:schemeClr val="accent1">
                    <a:lumMod val="50000"/>
                  </a:schemeClr>
                </a:solidFill>
              </a:rPr>
              <a:t>Recognising the need to reconnect communities to natural environments</a:t>
            </a:r>
          </a:p>
          <a:p>
            <a:pPr lvl="1">
              <a:buFont typeface="Wingdings" pitchFamily="2" charset="2"/>
              <a:buChar char="v"/>
            </a:pPr>
            <a:endParaRPr lang="en-AU" sz="2100" dirty="0" smtClean="0">
              <a:solidFill>
                <a:schemeClr val="accent1">
                  <a:lumMod val="50000"/>
                </a:schemeClr>
              </a:solidFill>
            </a:endParaRPr>
          </a:p>
          <a:p>
            <a:r>
              <a:rPr lang="en-AU" dirty="0" smtClean="0">
                <a:solidFill>
                  <a:schemeClr val="accent1">
                    <a:lumMod val="50000"/>
                  </a:schemeClr>
                </a:solidFill>
              </a:rPr>
              <a:t>Stemmed from two independent  ideas/initiatives: </a:t>
            </a:r>
          </a:p>
          <a:p>
            <a:pPr lvl="1">
              <a:buFont typeface="Wingdings" pitchFamily="2" charset="2"/>
              <a:buChar char="v"/>
            </a:pPr>
            <a:r>
              <a:rPr lang="en-AU" sz="2100" dirty="0" smtClean="0">
                <a:solidFill>
                  <a:schemeClr val="accent1">
                    <a:lumMod val="50000"/>
                  </a:schemeClr>
                </a:solidFill>
              </a:rPr>
              <a:t>Interest in Honeybees </a:t>
            </a:r>
          </a:p>
          <a:p>
            <a:pPr lvl="1">
              <a:buNone/>
            </a:pPr>
            <a:r>
              <a:rPr lang="en-AU" sz="2100" dirty="0" smtClean="0">
                <a:solidFill>
                  <a:schemeClr val="accent1">
                    <a:lumMod val="50000"/>
                  </a:schemeClr>
                </a:solidFill>
              </a:rPr>
              <a:t>	</a:t>
            </a:r>
            <a:r>
              <a:rPr lang="en-AU" sz="1900" dirty="0" smtClean="0">
                <a:solidFill>
                  <a:schemeClr val="accent1">
                    <a:lumMod val="50000"/>
                  </a:schemeClr>
                </a:solidFill>
              </a:rPr>
              <a:t>(awareness about decline of bee populations and food security issues), and </a:t>
            </a:r>
            <a:endParaRPr lang="en-AU" sz="2100" dirty="0" smtClean="0">
              <a:solidFill>
                <a:schemeClr val="accent1">
                  <a:lumMod val="50000"/>
                </a:schemeClr>
              </a:solidFill>
            </a:endParaRPr>
          </a:p>
          <a:p>
            <a:pPr lvl="1">
              <a:buFont typeface="Wingdings" pitchFamily="2" charset="2"/>
              <a:buChar char="v"/>
            </a:pPr>
            <a:r>
              <a:rPr lang="en-AU" sz="2100" dirty="0" smtClean="0">
                <a:solidFill>
                  <a:schemeClr val="accent2">
                    <a:lumMod val="50000"/>
                  </a:schemeClr>
                </a:solidFill>
              </a:rPr>
              <a:t>‘Schools for Biodiversity’ </a:t>
            </a:r>
            <a:r>
              <a:rPr lang="en-AU" sz="1900" dirty="0" smtClean="0">
                <a:solidFill>
                  <a:schemeClr val="accent2">
                    <a:lumMod val="50000"/>
                  </a:schemeClr>
                </a:solidFill>
              </a:rPr>
              <a:t>education project for primary schools with remnant bush </a:t>
            </a:r>
            <a:endParaRPr lang="en-AU" sz="2100" dirty="0" smtClean="0">
              <a:solidFill>
                <a:schemeClr val="accent2">
                  <a:lumMod val="50000"/>
                </a:schemeClr>
              </a:solidFill>
            </a:endParaRPr>
          </a:p>
          <a:p>
            <a:pPr lvl="1">
              <a:buNone/>
            </a:pPr>
            <a:r>
              <a:rPr lang="en-AU" sz="2100" dirty="0" smtClean="0">
                <a:solidFill>
                  <a:schemeClr val="accent2">
                    <a:lumMod val="50000"/>
                  </a:schemeClr>
                </a:solidFill>
              </a:rPr>
              <a:t>	</a:t>
            </a:r>
            <a:r>
              <a:rPr lang="en-AU" sz="1900" dirty="0" smtClean="0">
                <a:solidFill>
                  <a:schemeClr val="accent2">
                    <a:lumMod val="50000"/>
                  </a:schemeClr>
                </a:solidFill>
              </a:rPr>
              <a:t>(biodiversity assessment and awareness, support and resources, ‘ABC’ approach)</a:t>
            </a:r>
            <a:endParaRPr lang="en-AU" sz="2600" dirty="0" smtClean="0">
              <a:solidFill>
                <a:schemeClr val="accent2">
                  <a:lumMod val="50000"/>
                </a:schemeClr>
              </a:solidFill>
            </a:endParaRPr>
          </a:p>
          <a:p>
            <a:endParaRPr lang="en-AU" dirty="0"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a:t>
            </a:r>
            <a:endParaRPr lang="en-AU" dirty="0"/>
          </a:p>
        </p:txBody>
      </p:sp>
      <p:sp>
        <p:nvSpPr>
          <p:cNvPr id="3" name="Content Placeholder 2"/>
          <p:cNvSpPr>
            <a:spLocks noGrp="1"/>
          </p:cNvSpPr>
          <p:nvPr>
            <p:ph idx="1"/>
          </p:nvPr>
        </p:nvSpPr>
        <p:spPr>
          <a:xfrm>
            <a:off x="0" y="1268760"/>
            <a:ext cx="8820472" cy="5040560"/>
          </a:xfrm>
        </p:spPr>
        <p:txBody>
          <a:bodyPr>
            <a:normAutofit fontScale="92500" lnSpcReduction="10000"/>
          </a:bodyPr>
          <a:lstStyle/>
          <a:p>
            <a:r>
              <a:rPr lang="en-AU" dirty="0" smtClean="0">
                <a:solidFill>
                  <a:schemeClr val="accent1">
                    <a:lumMod val="50000"/>
                  </a:schemeClr>
                </a:solidFill>
              </a:rPr>
              <a:t>Evolution of interest and development of activities by the groups included:</a:t>
            </a:r>
          </a:p>
          <a:p>
            <a:pPr lvl="1">
              <a:buFont typeface="Wingdings" pitchFamily="2" charset="2"/>
              <a:buChar char="v"/>
            </a:pPr>
            <a:r>
              <a:rPr lang="en-AU" sz="2200" dirty="0" smtClean="0">
                <a:solidFill>
                  <a:schemeClr val="accent1">
                    <a:lumMod val="50000"/>
                  </a:schemeClr>
                </a:solidFill>
              </a:rPr>
              <a:t>‘Bee Movie’ night and talk  June 2014		expert advice</a:t>
            </a:r>
          </a:p>
          <a:p>
            <a:pPr lvl="1">
              <a:buFont typeface="Wingdings" pitchFamily="2" charset="2"/>
              <a:buChar char="v"/>
            </a:pPr>
            <a:endParaRPr lang="en-AU" sz="2200" dirty="0" smtClean="0">
              <a:solidFill>
                <a:schemeClr val="accent1">
                  <a:lumMod val="50000"/>
                </a:schemeClr>
              </a:solidFill>
            </a:endParaRPr>
          </a:p>
          <a:p>
            <a:pPr lvl="1">
              <a:lnSpc>
                <a:spcPct val="120000"/>
              </a:lnSpc>
              <a:buFont typeface="Wingdings" pitchFamily="2" charset="2"/>
              <a:buChar char="v"/>
            </a:pPr>
            <a:r>
              <a:rPr lang="en-AU" sz="2200" dirty="0" smtClean="0">
                <a:solidFill>
                  <a:schemeClr val="accent2">
                    <a:lumMod val="50000"/>
                  </a:schemeClr>
                </a:solidFill>
              </a:rPr>
              <a:t>Science Week workshops    Aug  2014		hook idea and 								practical skills</a:t>
            </a:r>
          </a:p>
          <a:p>
            <a:pPr lvl="1">
              <a:lnSpc>
                <a:spcPct val="120000"/>
              </a:lnSpc>
              <a:buFont typeface="Wingdings" pitchFamily="2" charset="2"/>
              <a:buChar char="v"/>
            </a:pPr>
            <a:endParaRPr lang="en-AU" sz="2200" dirty="0" smtClean="0">
              <a:solidFill>
                <a:schemeClr val="accent2">
                  <a:lumMod val="50000"/>
                </a:schemeClr>
              </a:solidFill>
            </a:endParaRPr>
          </a:p>
          <a:p>
            <a:pPr lvl="1">
              <a:lnSpc>
                <a:spcPct val="120000"/>
              </a:lnSpc>
              <a:buFont typeface="Wingdings" pitchFamily="2" charset="2"/>
              <a:buChar char="v"/>
            </a:pPr>
            <a:r>
              <a:rPr lang="en-AU" sz="2200" dirty="0" smtClean="0">
                <a:solidFill>
                  <a:schemeClr val="accent2">
                    <a:lumMod val="50000"/>
                  </a:schemeClr>
                </a:solidFill>
              </a:rPr>
              <a:t>community interest group  				connections between formed July and formalised Sept 2014		people and groups</a:t>
            </a:r>
          </a:p>
          <a:p>
            <a:pPr lvl="1">
              <a:buNone/>
            </a:pPr>
            <a:r>
              <a:rPr lang="en-AU" sz="2200" dirty="0" smtClean="0">
                <a:solidFill>
                  <a:schemeClr val="accent2">
                    <a:lumMod val="50000"/>
                  </a:schemeClr>
                </a:solidFill>
              </a:rPr>
              <a:t>						</a:t>
            </a:r>
          </a:p>
          <a:p>
            <a:pPr algn="ctr">
              <a:buNone/>
            </a:pPr>
            <a:r>
              <a:rPr lang="en-AU" sz="3900" dirty="0" smtClean="0">
                <a:solidFill>
                  <a:schemeClr val="accent2">
                    <a:lumMod val="50000"/>
                  </a:schemeClr>
                </a:solidFill>
              </a:rPr>
              <a:t>	‘</a:t>
            </a:r>
            <a:r>
              <a:rPr lang="en-AU" sz="3900" b="1" dirty="0" smtClean="0">
                <a:solidFill>
                  <a:schemeClr val="accent2">
                    <a:lumMod val="50000"/>
                  </a:schemeClr>
                </a:solidFill>
              </a:rPr>
              <a:t>Native Bee Project</a:t>
            </a:r>
            <a:r>
              <a:rPr lang="en-AU" sz="3900" dirty="0" smtClean="0">
                <a:solidFill>
                  <a:schemeClr val="accent2">
                    <a:lumMod val="50000"/>
                  </a:schemeClr>
                </a:solidFill>
              </a:rPr>
              <a:t>’</a:t>
            </a:r>
          </a:p>
          <a:p>
            <a:pPr algn="ctr">
              <a:buNone/>
            </a:pPr>
            <a:r>
              <a:rPr lang="en-AU" sz="2600" dirty="0" smtClean="0">
                <a:solidFill>
                  <a:schemeClr val="accent2">
                    <a:lumMod val="50000"/>
                  </a:schemeClr>
                </a:solidFill>
              </a:rPr>
              <a:t>Application for an AMLR NRM community grant to deliver workshops</a:t>
            </a:r>
            <a:endParaRPr lang="en-AU" sz="2600" dirty="0">
              <a:solidFill>
                <a:schemeClr val="accent2">
                  <a:lumMod val="50000"/>
                </a:schemeClr>
              </a:solidFill>
            </a:endParaRPr>
          </a:p>
        </p:txBody>
      </p:sp>
      <p:sp>
        <p:nvSpPr>
          <p:cNvPr id="4" name="Right Arrow 3"/>
          <p:cNvSpPr/>
          <p:nvPr/>
        </p:nvSpPr>
        <p:spPr>
          <a:xfrm>
            <a:off x="5652120" y="2276872"/>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ight Arrow 4"/>
          <p:cNvSpPr/>
          <p:nvPr/>
        </p:nvSpPr>
        <p:spPr>
          <a:xfrm>
            <a:off x="5652120" y="2996952"/>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ight Arrow 5"/>
          <p:cNvSpPr/>
          <p:nvPr/>
        </p:nvSpPr>
        <p:spPr>
          <a:xfrm>
            <a:off x="5652120" y="4149080"/>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9784" y="0"/>
            <a:ext cx="1944216" cy="1324078"/>
          </a:xfrm>
          <a:prstGeom prst="rect">
            <a:avLst/>
          </a:prstGeom>
          <a:noFill/>
          <a:ln w="9525">
            <a:noFill/>
            <a:miter lim="800000"/>
            <a:headEnd/>
            <a:tailEnd/>
          </a:ln>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20072" y="0"/>
            <a:ext cx="1974380" cy="1340768"/>
          </a:xfrm>
          <a:prstGeom prst="rect">
            <a:avLst/>
          </a:prstGeom>
          <a:noFill/>
          <a:ln w="9525">
            <a:noFill/>
            <a:miter lim="800000"/>
            <a:headEnd/>
            <a:tailEnd/>
          </a:ln>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1860079" cy="1340768"/>
          </a:xfrm>
          <a:prstGeom prst="rect">
            <a:avLst/>
          </a:prstGeom>
          <a:noFill/>
          <a:ln w="9525">
            <a:noFill/>
            <a:miter lim="800000"/>
            <a:headEnd/>
            <a:tailEnd/>
          </a:ln>
        </p:spPr>
      </p:pic>
      <p:pic>
        <p:nvPicPr>
          <p:cNvPr id="1030"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91880" y="0"/>
            <a:ext cx="1728192" cy="1322089"/>
          </a:xfrm>
          <a:prstGeom prst="rect">
            <a:avLst/>
          </a:prstGeom>
          <a:noFill/>
          <a:ln w="9525">
            <a:noFill/>
            <a:miter lim="800000"/>
            <a:headEnd/>
            <a:tailEnd/>
          </a:ln>
        </p:spPr>
      </p:pic>
      <p:pic>
        <p:nvPicPr>
          <p:cNvPr id="1028"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35696" y="0"/>
            <a:ext cx="1728192" cy="1327235"/>
          </a:xfrm>
          <a:prstGeom prst="rect">
            <a:avLst/>
          </a:prstGeom>
          <a:noFill/>
          <a:ln w="9525">
            <a:noFill/>
            <a:miter lim="800000"/>
            <a:headEnd/>
            <a:tailEnd/>
          </a:ln>
        </p:spPr>
      </p:pic>
      <p:sp>
        <p:nvSpPr>
          <p:cNvPr id="9" name="Rectangle 8"/>
          <p:cNvSpPr/>
          <p:nvPr/>
        </p:nvSpPr>
        <p:spPr>
          <a:xfrm rot="16200000">
            <a:off x="3900748" y="203493"/>
            <a:ext cx="1268759" cy="861774"/>
          </a:xfrm>
          <a:prstGeom prst="rect">
            <a:avLst/>
          </a:prstGeom>
        </p:spPr>
        <p:txBody>
          <a:bodyPr wrap="square">
            <a:spAutoFit/>
          </a:bodyPr>
          <a:lstStyle/>
          <a:p>
            <a:endParaRPr lang="en-AU" dirty="0" smtClean="0"/>
          </a:p>
          <a:p>
            <a:r>
              <a:rPr lang="en-AU" dirty="0" smtClean="0"/>
              <a:t> </a:t>
            </a:r>
            <a:r>
              <a:rPr lang="en-AU" sz="1400" dirty="0" smtClean="0">
                <a:solidFill>
                  <a:schemeClr val="bg1"/>
                </a:solidFill>
              </a:rPr>
              <a:t>Heather Whiting </a:t>
            </a:r>
            <a:endParaRPr lang="en-AU" dirty="0">
              <a:solidFill>
                <a:schemeClr val="bg1"/>
              </a:solidFill>
            </a:endParaRPr>
          </a:p>
        </p:txBody>
      </p:sp>
      <p:sp>
        <p:nvSpPr>
          <p:cNvPr id="10" name="Rectangle 9"/>
          <p:cNvSpPr/>
          <p:nvPr/>
        </p:nvSpPr>
        <p:spPr>
          <a:xfrm rot="16200000">
            <a:off x="-455737" y="167491"/>
            <a:ext cx="1196752" cy="861774"/>
          </a:xfrm>
          <a:prstGeom prst="rect">
            <a:avLst/>
          </a:prstGeom>
        </p:spPr>
        <p:txBody>
          <a:bodyPr wrap="square">
            <a:spAutoFit/>
          </a:bodyPr>
          <a:lstStyle/>
          <a:p>
            <a:endParaRPr lang="en-AU" dirty="0" smtClean="0"/>
          </a:p>
          <a:p>
            <a:r>
              <a:rPr lang="en-AU" dirty="0" smtClean="0"/>
              <a:t> </a:t>
            </a:r>
            <a:r>
              <a:rPr lang="en-AU" sz="1400" dirty="0" smtClean="0">
                <a:solidFill>
                  <a:schemeClr val="bg1"/>
                </a:solidFill>
              </a:rPr>
              <a:t>Susanne Richards </a:t>
            </a:r>
            <a:endParaRPr lang="en-AU" dirty="0">
              <a:solidFill>
                <a:schemeClr val="bg1"/>
              </a:solidFill>
            </a:endParaRPr>
          </a:p>
        </p:txBody>
      </p:sp>
      <p:sp>
        <p:nvSpPr>
          <p:cNvPr id="11" name="Rectangle 10"/>
          <p:cNvSpPr/>
          <p:nvPr/>
        </p:nvSpPr>
        <p:spPr>
          <a:xfrm rot="16200000">
            <a:off x="2226017" y="257753"/>
            <a:ext cx="1377279" cy="861774"/>
          </a:xfrm>
          <a:prstGeom prst="rect">
            <a:avLst/>
          </a:prstGeom>
        </p:spPr>
        <p:txBody>
          <a:bodyPr wrap="square">
            <a:spAutoFit/>
          </a:bodyPr>
          <a:lstStyle/>
          <a:p>
            <a:endParaRPr lang="en-AU" dirty="0" smtClean="0"/>
          </a:p>
          <a:p>
            <a:r>
              <a:rPr lang="en-AU" dirty="0" smtClean="0"/>
              <a:t> </a:t>
            </a:r>
            <a:r>
              <a:rPr lang="en-AU" sz="1400" dirty="0" smtClean="0">
                <a:solidFill>
                  <a:schemeClr val="bg1"/>
                </a:solidFill>
              </a:rPr>
              <a:t>Rachelle Sandow </a:t>
            </a:r>
            <a:endParaRPr lang="en-AU" dirty="0">
              <a:solidFill>
                <a:schemeClr val="bg1"/>
              </a:solidFill>
            </a:endParaRPr>
          </a:p>
        </p:txBody>
      </p:sp>
      <p:sp>
        <p:nvSpPr>
          <p:cNvPr id="12" name="Rectangle 11"/>
          <p:cNvSpPr/>
          <p:nvPr/>
        </p:nvSpPr>
        <p:spPr>
          <a:xfrm rot="16200000">
            <a:off x="6817073" y="347219"/>
            <a:ext cx="1340766" cy="646331"/>
          </a:xfrm>
          <a:prstGeom prst="rect">
            <a:avLst/>
          </a:prstGeom>
        </p:spPr>
        <p:txBody>
          <a:bodyPr wrap="square">
            <a:spAutoFit/>
          </a:bodyPr>
          <a:lstStyle/>
          <a:p>
            <a:endParaRPr lang="en-AU" dirty="0" smtClean="0"/>
          </a:p>
          <a:p>
            <a:r>
              <a:rPr lang="en-AU" dirty="0" smtClean="0"/>
              <a:t> </a:t>
            </a:r>
            <a:r>
              <a:rPr lang="en-AU" sz="1400" dirty="0" smtClean="0">
                <a:solidFill>
                  <a:schemeClr val="bg1"/>
                </a:solidFill>
              </a:rPr>
              <a:t>Marc Newman </a:t>
            </a:r>
            <a:endParaRPr lang="en-AU" dirty="0">
              <a:solidFill>
                <a:schemeClr val="bg1"/>
              </a:solidFill>
            </a:endParaRPr>
          </a:p>
        </p:txBody>
      </p:sp>
      <p:sp>
        <p:nvSpPr>
          <p:cNvPr id="13" name="Rectangle 12"/>
          <p:cNvSpPr/>
          <p:nvPr/>
        </p:nvSpPr>
        <p:spPr>
          <a:xfrm rot="16200000">
            <a:off x="4836559" y="239497"/>
            <a:ext cx="1340768" cy="861774"/>
          </a:xfrm>
          <a:prstGeom prst="rect">
            <a:avLst/>
          </a:prstGeom>
        </p:spPr>
        <p:txBody>
          <a:bodyPr wrap="square">
            <a:spAutoFit/>
          </a:bodyPr>
          <a:lstStyle/>
          <a:p>
            <a:endParaRPr lang="en-AU" dirty="0" smtClean="0"/>
          </a:p>
          <a:p>
            <a:r>
              <a:rPr lang="en-AU" dirty="0" smtClean="0"/>
              <a:t> </a:t>
            </a:r>
            <a:r>
              <a:rPr lang="en-AU" sz="1400" dirty="0" smtClean="0">
                <a:solidFill>
                  <a:schemeClr val="bg1"/>
                </a:solidFill>
              </a:rPr>
              <a:t>Heather Whiting </a:t>
            </a:r>
            <a:endParaRPr lang="en-AU" dirty="0">
              <a:solidFill>
                <a:schemeClr val="bg1"/>
              </a:solidFill>
            </a:endParaRPr>
          </a:p>
        </p:txBody>
      </p:sp>
      <p:pic>
        <p:nvPicPr>
          <p:cNvPr id="1032" name="Picture 8" descr="D:\Pictures\Imported on 15-06-2015\Camera roll\WP_005350.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5238328"/>
            <a:ext cx="1619672" cy="1619672"/>
          </a:xfrm>
          <a:prstGeom prst="rect">
            <a:avLst/>
          </a:prstGeom>
          <a:noFill/>
        </p:spPr>
      </p:pic>
      <p:pic>
        <p:nvPicPr>
          <p:cNvPr id="1033" name="Picture 9" descr="D:\Pictures\Imported on 15-06-2015\Camera roll\WP_005352.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1268760"/>
            <a:ext cx="4554505" cy="1656184"/>
          </a:xfrm>
          <a:prstGeom prst="rect">
            <a:avLst/>
          </a:prstGeom>
          <a:noFill/>
        </p:spPr>
      </p:pic>
      <p:pic>
        <p:nvPicPr>
          <p:cNvPr id="1034" name="Picture 10" descr="D:\Pictures\Imported on 15-06-2015\Camera roll\WP_005353.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5400000">
            <a:off x="-373413" y="3298357"/>
            <a:ext cx="2376264" cy="1629438"/>
          </a:xfrm>
          <a:prstGeom prst="rect">
            <a:avLst/>
          </a:prstGeom>
          <a:noFill/>
        </p:spPr>
      </p:pic>
      <p:pic>
        <p:nvPicPr>
          <p:cNvPr id="1035" name="Picture 11" descr="D:\Pictures\Imported on 15-06-2015\Camera roll\WP_005355.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476003" y="1268760"/>
            <a:ext cx="4667997" cy="1651753"/>
          </a:xfrm>
          <a:prstGeom prst="rect">
            <a:avLst/>
          </a:prstGeom>
          <a:noFill/>
        </p:spPr>
      </p:pic>
      <p:pic>
        <p:nvPicPr>
          <p:cNvPr id="24" name="Picture 23" descr="Spot the Diff Native Wonderland.jpg"/>
          <p:cNvPicPr/>
          <p:nvPr/>
        </p:nvPicPr>
        <p:blipFill>
          <a:blip r:embed="rId12" cstate="email">
            <a:extLst>
              <a:ext uri="{28A0092B-C50C-407E-A947-70E740481C1C}">
                <a14:useLocalDpi xmlns:a14="http://schemas.microsoft.com/office/drawing/2010/main"/>
              </a:ext>
            </a:extLst>
          </a:blip>
          <a:stretch>
            <a:fillRect/>
          </a:stretch>
        </p:blipFill>
        <p:spPr>
          <a:xfrm rot="16200000">
            <a:off x="1093306" y="3451312"/>
            <a:ext cx="3933054" cy="2880322"/>
          </a:xfrm>
          <a:prstGeom prst="rect">
            <a:avLst/>
          </a:prstGeom>
        </p:spPr>
      </p:pic>
      <p:pic>
        <p:nvPicPr>
          <p:cNvPr id="25" name="Picture 24" descr="Spot the Diff Alien Invasion.jpg"/>
          <p:cNvPicPr/>
          <p:nvPr/>
        </p:nvPicPr>
        <p:blipFill>
          <a:blip r:embed="rId13" cstate="email">
            <a:extLst>
              <a:ext uri="{28A0092B-C50C-407E-A947-70E740481C1C}">
                <a14:useLocalDpi xmlns:a14="http://schemas.microsoft.com/office/drawing/2010/main"/>
              </a:ext>
            </a:extLst>
          </a:blip>
          <a:stretch>
            <a:fillRect/>
          </a:stretch>
        </p:blipFill>
        <p:spPr>
          <a:xfrm rot="16200000">
            <a:off x="3862736" y="3556447"/>
            <a:ext cx="3866801" cy="2736305"/>
          </a:xfrm>
          <a:prstGeom prst="rect">
            <a:avLst/>
          </a:prstGeom>
        </p:spPr>
      </p:pic>
      <p:pic>
        <p:nvPicPr>
          <p:cNvPr id="1041" name="Picture 17" descr="D:\Pictures\Imported on 10-02-2015\Camera roll\WP_004809.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055768" y="2924944"/>
            <a:ext cx="2088232" cy="3933056"/>
          </a:xfrm>
          <a:prstGeom prst="rect">
            <a:avLst/>
          </a:prstGeom>
          <a:noFill/>
        </p:spPr>
      </p:pic>
      <p:sp>
        <p:nvSpPr>
          <p:cNvPr id="19" name="Oval 18"/>
          <p:cNvSpPr/>
          <p:nvPr/>
        </p:nvSpPr>
        <p:spPr>
          <a:xfrm>
            <a:off x="2195736" y="4509120"/>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p:cNvSpPr/>
          <p:nvPr/>
        </p:nvSpPr>
        <p:spPr>
          <a:xfrm>
            <a:off x="5004048" y="4581128"/>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Box 20"/>
          <p:cNvSpPr txBox="1"/>
          <p:nvPr/>
        </p:nvSpPr>
        <p:spPr>
          <a:xfrm>
            <a:off x="2483768" y="4221088"/>
            <a:ext cx="1872208" cy="338554"/>
          </a:xfrm>
          <a:prstGeom prst="rect">
            <a:avLst/>
          </a:prstGeom>
          <a:noFill/>
        </p:spPr>
        <p:txBody>
          <a:bodyPr wrap="square" rtlCol="0">
            <a:spAutoFit/>
          </a:bodyPr>
          <a:lstStyle/>
          <a:p>
            <a:r>
              <a:rPr lang="en-AU" sz="1600" b="1" dirty="0" smtClean="0"/>
              <a:t>Blue Banded Bee</a:t>
            </a:r>
            <a:endParaRPr lang="en-AU" sz="1600" b="1" dirty="0"/>
          </a:p>
        </p:txBody>
      </p:sp>
      <p:sp>
        <p:nvSpPr>
          <p:cNvPr id="22" name="TextBox 21"/>
          <p:cNvSpPr txBox="1"/>
          <p:nvPr/>
        </p:nvSpPr>
        <p:spPr>
          <a:xfrm>
            <a:off x="5076056" y="4221088"/>
            <a:ext cx="1872208" cy="338554"/>
          </a:xfrm>
          <a:prstGeom prst="rect">
            <a:avLst/>
          </a:prstGeom>
          <a:noFill/>
        </p:spPr>
        <p:txBody>
          <a:bodyPr wrap="square" rtlCol="0">
            <a:spAutoFit/>
          </a:bodyPr>
          <a:lstStyle/>
          <a:p>
            <a:r>
              <a:rPr lang="en-AU" sz="1600" b="1" dirty="0" smtClean="0"/>
              <a:t>(Feral)Honeybee</a:t>
            </a:r>
            <a:endParaRPr lang="en-AU" sz="1600" b="1" dirty="0"/>
          </a:p>
        </p:txBody>
      </p:sp>
      <p:sp>
        <p:nvSpPr>
          <p:cNvPr id="23" name="TextBox 22"/>
          <p:cNvSpPr txBox="1"/>
          <p:nvPr/>
        </p:nvSpPr>
        <p:spPr>
          <a:xfrm>
            <a:off x="2195736" y="2996952"/>
            <a:ext cx="2232248" cy="369332"/>
          </a:xfrm>
          <a:prstGeom prst="rect">
            <a:avLst/>
          </a:prstGeom>
          <a:noFill/>
        </p:spPr>
        <p:txBody>
          <a:bodyPr wrap="square" rtlCol="0">
            <a:spAutoFit/>
          </a:bodyPr>
          <a:lstStyle/>
          <a:p>
            <a:r>
              <a:rPr lang="en-AU" b="1" dirty="0" smtClean="0"/>
              <a:t>Native Wonderland</a:t>
            </a:r>
            <a:endParaRPr lang="en-AU" b="1" dirty="0"/>
          </a:p>
        </p:txBody>
      </p:sp>
      <p:sp>
        <p:nvSpPr>
          <p:cNvPr id="26" name="TextBox 25"/>
          <p:cNvSpPr txBox="1"/>
          <p:nvPr/>
        </p:nvSpPr>
        <p:spPr>
          <a:xfrm>
            <a:off x="5220072" y="3068960"/>
            <a:ext cx="1656184" cy="369332"/>
          </a:xfrm>
          <a:prstGeom prst="rect">
            <a:avLst/>
          </a:prstGeom>
          <a:noFill/>
        </p:spPr>
        <p:txBody>
          <a:bodyPr wrap="square" rtlCol="0">
            <a:spAutoFit/>
          </a:bodyPr>
          <a:lstStyle/>
          <a:p>
            <a:r>
              <a:rPr lang="en-AU" b="1" dirty="0" smtClean="0"/>
              <a:t>Alien Invasion</a:t>
            </a:r>
            <a:endParaRPr lang="en-AU" b="1" dirty="0"/>
          </a:p>
        </p:txBody>
      </p:sp>
      <p:sp>
        <p:nvSpPr>
          <p:cNvPr id="27" name="TextBox 26"/>
          <p:cNvSpPr txBox="1"/>
          <p:nvPr/>
        </p:nvSpPr>
        <p:spPr>
          <a:xfrm>
            <a:off x="4211960" y="3212976"/>
            <a:ext cx="461665" cy="3393668"/>
          </a:xfrm>
          <a:prstGeom prst="rect">
            <a:avLst/>
          </a:prstGeom>
          <a:noFill/>
        </p:spPr>
        <p:txBody>
          <a:bodyPr vert="vert270" wrap="square" rtlCol="0">
            <a:spAutoFit/>
          </a:bodyPr>
          <a:lstStyle/>
          <a:p>
            <a:r>
              <a:rPr lang="en-AU" b="1" spc="400" dirty="0" smtClean="0"/>
              <a:t>Spot   the   Difference</a:t>
            </a:r>
            <a:endParaRPr lang="en-AU" b="1" spc="4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b="1" dirty="0" smtClean="0"/>
              <a:t>Native bee project: What and How (and When)</a:t>
            </a:r>
            <a:endParaRPr lang="en-AU" sz="3200" b="1" dirty="0"/>
          </a:p>
        </p:txBody>
      </p:sp>
      <p:sp>
        <p:nvSpPr>
          <p:cNvPr id="3" name="Content Placeholder 2"/>
          <p:cNvSpPr>
            <a:spLocks noGrp="1"/>
          </p:cNvSpPr>
          <p:nvPr>
            <p:ph idx="1"/>
          </p:nvPr>
        </p:nvSpPr>
        <p:spPr>
          <a:xfrm>
            <a:off x="251520" y="1600200"/>
            <a:ext cx="8712968" cy="4997152"/>
          </a:xfrm>
        </p:spPr>
        <p:txBody>
          <a:bodyPr>
            <a:normAutofit fontScale="55000" lnSpcReduction="20000"/>
          </a:bodyPr>
          <a:lstStyle/>
          <a:p>
            <a:pPr>
              <a:lnSpc>
                <a:spcPct val="120000"/>
              </a:lnSpc>
            </a:pPr>
            <a:r>
              <a:rPr lang="en-AU" b="1" dirty="0" smtClean="0">
                <a:solidFill>
                  <a:schemeClr val="accent2">
                    <a:lumMod val="50000"/>
                  </a:schemeClr>
                </a:solidFill>
              </a:rPr>
              <a:t>Decisions</a:t>
            </a:r>
            <a:r>
              <a:rPr lang="en-AU" dirty="0" smtClean="0">
                <a:solidFill>
                  <a:schemeClr val="accent2">
                    <a:lumMod val="50000"/>
                  </a:schemeClr>
                </a:solidFill>
              </a:rPr>
              <a:t>: determining the important messages from the science, the target audience and desired behaviours toward more sustainable actions     </a:t>
            </a:r>
            <a:r>
              <a:rPr lang="en-AU" sz="2900" dirty="0" smtClean="0">
                <a:solidFill>
                  <a:schemeClr val="accent2">
                    <a:lumMod val="50000"/>
                  </a:schemeClr>
                </a:solidFill>
              </a:rPr>
              <a:t>late 2014 and early 2015</a:t>
            </a:r>
            <a:endParaRPr lang="en-AU" dirty="0" smtClean="0">
              <a:solidFill>
                <a:schemeClr val="accent2">
                  <a:lumMod val="50000"/>
                </a:schemeClr>
              </a:solidFill>
            </a:endParaRPr>
          </a:p>
          <a:p>
            <a:pPr>
              <a:lnSpc>
                <a:spcPct val="170000"/>
              </a:lnSpc>
            </a:pPr>
            <a:r>
              <a:rPr lang="en-AU" b="1" dirty="0" smtClean="0">
                <a:solidFill>
                  <a:schemeClr val="accent1">
                    <a:lumMod val="50000"/>
                  </a:schemeClr>
                </a:solidFill>
              </a:rPr>
              <a:t>Display </a:t>
            </a:r>
            <a:r>
              <a:rPr lang="en-AU" dirty="0" smtClean="0">
                <a:solidFill>
                  <a:schemeClr val="accent1">
                    <a:lumMod val="50000"/>
                  </a:schemeClr>
                </a:solidFill>
              </a:rPr>
              <a:t>at Uraidla Sustainability Fair 		        </a:t>
            </a:r>
            <a:r>
              <a:rPr lang="en-AU" sz="2900" dirty="0" smtClean="0">
                <a:solidFill>
                  <a:schemeClr val="accent1">
                    <a:lumMod val="50000"/>
                  </a:schemeClr>
                </a:solidFill>
              </a:rPr>
              <a:t>21 February 2015</a:t>
            </a:r>
            <a:endParaRPr lang="en-AU" dirty="0" smtClean="0">
              <a:solidFill>
                <a:schemeClr val="accent1">
                  <a:lumMod val="50000"/>
                </a:schemeClr>
              </a:solidFill>
            </a:endParaRPr>
          </a:p>
          <a:p>
            <a:pPr>
              <a:lnSpc>
                <a:spcPct val="170000"/>
              </a:lnSpc>
            </a:pPr>
            <a:r>
              <a:rPr lang="en-AU" b="1" dirty="0" smtClean="0">
                <a:solidFill>
                  <a:schemeClr val="accent2">
                    <a:lumMod val="50000"/>
                  </a:schemeClr>
                </a:solidFill>
              </a:rPr>
              <a:t>Public talk  </a:t>
            </a:r>
            <a:r>
              <a:rPr lang="en-AU" dirty="0" smtClean="0">
                <a:solidFill>
                  <a:schemeClr val="accent2">
                    <a:lumMod val="50000"/>
                  </a:schemeClr>
                </a:solidFill>
              </a:rPr>
              <a:t>Dr Katja Hogendoorn at </a:t>
            </a:r>
            <a:r>
              <a:rPr lang="en-AU" dirty="0" err="1" smtClean="0">
                <a:solidFill>
                  <a:schemeClr val="accent2">
                    <a:lumMod val="50000"/>
                  </a:schemeClr>
                </a:solidFill>
              </a:rPr>
              <a:t>Landcare</a:t>
            </a:r>
            <a:r>
              <a:rPr lang="en-AU" dirty="0" smtClean="0">
                <a:solidFill>
                  <a:schemeClr val="accent2">
                    <a:lumMod val="50000"/>
                  </a:schemeClr>
                </a:solidFill>
              </a:rPr>
              <a:t>		        </a:t>
            </a:r>
            <a:r>
              <a:rPr lang="en-AU" sz="2900" dirty="0" smtClean="0">
                <a:solidFill>
                  <a:schemeClr val="accent2">
                    <a:lumMod val="50000"/>
                  </a:schemeClr>
                </a:solidFill>
              </a:rPr>
              <a:t>31 March 2015</a:t>
            </a:r>
            <a:endParaRPr lang="en-AU" dirty="0" smtClean="0">
              <a:solidFill>
                <a:schemeClr val="accent2">
                  <a:lumMod val="50000"/>
                </a:schemeClr>
              </a:solidFill>
            </a:endParaRPr>
          </a:p>
          <a:p>
            <a:pPr>
              <a:lnSpc>
                <a:spcPct val="170000"/>
              </a:lnSpc>
            </a:pPr>
            <a:r>
              <a:rPr lang="en-AU" b="1" dirty="0" smtClean="0">
                <a:solidFill>
                  <a:schemeClr val="accent1">
                    <a:lumMod val="50000"/>
                  </a:schemeClr>
                </a:solidFill>
              </a:rPr>
              <a:t>Workshops</a:t>
            </a:r>
            <a:r>
              <a:rPr lang="en-AU" dirty="0" smtClean="0">
                <a:solidFill>
                  <a:schemeClr val="accent1">
                    <a:lumMod val="50000"/>
                  </a:schemeClr>
                </a:solidFill>
              </a:rPr>
              <a:t> with activities selected to reflect key messages   </a:t>
            </a:r>
            <a:r>
              <a:rPr lang="en-AU" sz="2900" dirty="0" smtClean="0">
                <a:solidFill>
                  <a:schemeClr val="accent1">
                    <a:lumMod val="50000"/>
                  </a:schemeClr>
                </a:solidFill>
              </a:rPr>
              <a:t>31 May 2015, 11 Oct 2015</a:t>
            </a:r>
            <a:endParaRPr lang="en-AU" dirty="0" smtClean="0">
              <a:solidFill>
                <a:schemeClr val="accent1">
                  <a:lumMod val="50000"/>
                </a:schemeClr>
              </a:solidFill>
            </a:endParaRPr>
          </a:p>
          <a:p>
            <a:pPr>
              <a:lnSpc>
                <a:spcPct val="120000"/>
              </a:lnSpc>
            </a:pPr>
            <a:r>
              <a:rPr lang="en-AU" b="1" dirty="0" smtClean="0">
                <a:solidFill>
                  <a:schemeClr val="accent2">
                    <a:lumMod val="50000"/>
                  </a:schemeClr>
                </a:solidFill>
              </a:rPr>
              <a:t>Signs</a:t>
            </a:r>
            <a:r>
              <a:rPr lang="en-AU" dirty="0" smtClean="0">
                <a:solidFill>
                  <a:schemeClr val="accent2">
                    <a:lumMod val="50000"/>
                  </a:schemeClr>
                </a:solidFill>
              </a:rPr>
              <a:t> for ongoing awareness, information and reference       </a:t>
            </a:r>
            <a:r>
              <a:rPr lang="en-AU" sz="2900" dirty="0" smtClean="0">
                <a:solidFill>
                  <a:schemeClr val="accent2">
                    <a:lumMod val="50000"/>
                  </a:schemeClr>
                </a:solidFill>
              </a:rPr>
              <a:t>draft for 21 February							         final September 2015</a:t>
            </a:r>
            <a:endParaRPr lang="en-AU" dirty="0" smtClean="0">
              <a:solidFill>
                <a:schemeClr val="accent2">
                  <a:lumMod val="50000"/>
                </a:schemeClr>
              </a:solidFill>
            </a:endParaRPr>
          </a:p>
          <a:p>
            <a:pPr>
              <a:lnSpc>
                <a:spcPct val="220000"/>
              </a:lnSpc>
            </a:pPr>
            <a:r>
              <a:rPr lang="en-AU" b="1" dirty="0" smtClean="0">
                <a:solidFill>
                  <a:schemeClr val="accent1">
                    <a:lumMod val="50000"/>
                  </a:schemeClr>
                </a:solidFill>
              </a:rPr>
              <a:t>Bee hotel </a:t>
            </a:r>
            <a:r>
              <a:rPr lang="en-AU" dirty="0" smtClean="0">
                <a:solidFill>
                  <a:schemeClr val="accent1">
                    <a:lumMod val="50000"/>
                  </a:schemeClr>
                </a:solidFill>
              </a:rPr>
              <a:t>construction at community garden		        </a:t>
            </a:r>
            <a:r>
              <a:rPr lang="en-AU" sz="2900" dirty="0" smtClean="0">
                <a:solidFill>
                  <a:schemeClr val="accent1">
                    <a:lumMod val="50000"/>
                  </a:schemeClr>
                </a:solidFill>
              </a:rPr>
              <a:t>September 2015</a:t>
            </a:r>
            <a:endParaRPr lang="en-AU" dirty="0" smtClean="0">
              <a:solidFill>
                <a:schemeClr val="accent1">
                  <a:lumMod val="50000"/>
                </a:schemeClr>
              </a:solidFill>
            </a:endParaRPr>
          </a:p>
          <a:p>
            <a:pPr>
              <a:lnSpc>
                <a:spcPct val="120000"/>
              </a:lnSpc>
            </a:pPr>
            <a:r>
              <a:rPr lang="en-AU" b="1" dirty="0" smtClean="0">
                <a:solidFill>
                  <a:schemeClr val="accent2">
                    <a:lumMod val="50000"/>
                  </a:schemeClr>
                </a:solidFill>
              </a:rPr>
              <a:t>Information</a:t>
            </a:r>
            <a:r>
              <a:rPr lang="en-AU" dirty="0" smtClean="0">
                <a:solidFill>
                  <a:schemeClr val="accent2">
                    <a:lumMod val="50000"/>
                  </a:schemeClr>
                </a:solidFill>
              </a:rPr>
              <a:t> handouts/</a:t>
            </a:r>
            <a:r>
              <a:rPr lang="en-AU" dirty="0" err="1" smtClean="0">
                <a:solidFill>
                  <a:schemeClr val="accent2">
                    <a:lumMod val="50000"/>
                  </a:schemeClr>
                </a:solidFill>
              </a:rPr>
              <a:t>emailouts</a:t>
            </a:r>
            <a:r>
              <a:rPr lang="en-AU" dirty="0" smtClean="0">
                <a:solidFill>
                  <a:schemeClr val="accent2">
                    <a:lumMod val="50000"/>
                  </a:schemeClr>
                </a:solidFill>
              </a:rPr>
              <a:t>  </a:t>
            </a:r>
            <a:r>
              <a:rPr lang="en-AU" sz="2500" dirty="0" smtClean="0">
                <a:solidFill>
                  <a:schemeClr val="accent2">
                    <a:lumMod val="50000"/>
                  </a:schemeClr>
                </a:solidFill>
              </a:rPr>
              <a:t>(with encouragement to pass on) </a:t>
            </a:r>
            <a:r>
              <a:rPr lang="en-AU" dirty="0" smtClean="0">
                <a:solidFill>
                  <a:schemeClr val="accent2">
                    <a:lumMod val="50000"/>
                  </a:schemeClr>
                </a:solidFill>
              </a:rPr>
              <a:t>bee facts, ‘bee plants’, 							        how to build bee hotels, etc</a:t>
            </a:r>
          </a:p>
          <a:p>
            <a:pPr>
              <a:lnSpc>
                <a:spcPct val="120000"/>
              </a:lnSpc>
            </a:pPr>
            <a:r>
              <a:rPr lang="en-AU" b="1" dirty="0" smtClean="0">
                <a:solidFill>
                  <a:schemeClr val="accent2">
                    <a:lumMod val="50000"/>
                  </a:schemeClr>
                </a:solidFill>
              </a:rPr>
              <a:t>Project philosophy</a:t>
            </a:r>
            <a:r>
              <a:rPr lang="en-AU" dirty="0" smtClean="0">
                <a:solidFill>
                  <a:schemeClr val="accent2">
                    <a:lumMod val="50000"/>
                  </a:schemeClr>
                </a:solidFill>
              </a:rPr>
              <a:t>: Consistency with ‘</a:t>
            </a:r>
            <a:r>
              <a:rPr lang="en-AU" dirty="0" err="1" smtClean="0">
                <a:solidFill>
                  <a:schemeClr val="accent2">
                    <a:lumMod val="50000"/>
                  </a:schemeClr>
                </a:solidFill>
              </a:rPr>
              <a:t>Love.Not</a:t>
            </a:r>
            <a:r>
              <a:rPr lang="en-AU" dirty="0" smtClean="0">
                <a:solidFill>
                  <a:schemeClr val="accent2">
                    <a:lumMod val="50000"/>
                  </a:schemeClr>
                </a:solidFill>
              </a:rPr>
              <a:t> Loss’ IUCN campaign </a:t>
            </a:r>
            <a:r>
              <a:rPr lang="en-AU" dirty="0" smtClean="0"/>
              <a:t>and </a:t>
            </a:r>
            <a:r>
              <a:rPr lang="en-AU" dirty="0" smtClean="0">
                <a:solidFill>
                  <a:schemeClr val="accent1">
                    <a:lumMod val="50000"/>
                  </a:schemeClr>
                </a:solidFill>
              </a:rPr>
              <a:t>Doug McKenzie-Mohr </a:t>
            </a:r>
            <a:r>
              <a:rPr lang="en-AU" i="1" dirty="0" smtClean="0">
                <a:solidFill>
                  <a:schemeClr val="accent1">
                    <a:lumMod val="50000"/>
                  </a:schemeClr>
                </a:solidFill>
              </a:rPr>
              <a:t>'Fostering Sustainable Behaviour using Community-Based Social Marketing</a:t>
            </a:r>
            <a:r>
              <a:rPr lang="en-AU" dirty="0" smtClean="0">
                <a:solidFill>
                  <a:schemeClr val="accent1">
                    <a:lumMod val="50000"/>
                  </a:schemeClr>
                </a:solidFill>
              </a:rPr>
              <a:t>' seminar approaches.</a:t>
            </a:r>
            <a:endParaRPr lang="en-AU" dirty="0">
              <a:solidFill>
                <a:schemeClr val="accent1">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1303</TotalTime>
  <Words>1626</Words>
  <Application>Microsoft Macintosh PowerPoint</Application>
  <PresentationFormat>On-screen Show (4:3)</PresentationFormat>
  <Paragraphs>211</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Native Bee Project  Building on the Buzz: A Case Study Native Bee Awareness Project led by Transition Adelaide Hills   David Lloyd, Jenny Deans, Sally Shaw, Simon Goodhand, Bron McNabb, Chris Thornton, Keri Chiveralls  </vt:lpstr>
      <vt:lpstr>Who and What?</vt:lpstr>
      <vt:lpstr>Transition Adelaide Hills Building community resilience;  Supporting community responses to climate change  and shrinking supplies of cheap energy.</vt:lpstr>
      <vt:lpstr>Sturt Upper Reaches Landcare Group</vt:lpstr>
      <vt:lpstr>The Old School Community Garden at Stirling</vt:lpstr>
      <vt:lpstr>Why</vt:lpstr>
      <vt:lpstr>How</vt:lpstr>
      <vt:lpstr>PowerPoint Presentation</vt:lpstr>
      <vt:lpstr>Native bee project: What and How (and When)</vt:lpstr>
      <vt:lpstr>PowerPoint Presentation</vt:lpstr>
      <vt:lpstr>Workshops</vt:lpstr>
      <vt:lpstr>PowerPoint Presentation</vt:lpstr>
      <vt:lpstr>Evaluation part 1</vt:lpstr>
      <vt:lpstr>Evaluation of Workshop</vt:lpstr>
      <vt:lpstr>Evaluation of workshop</vt:lpstr>
      <vt:lpstr>Signs</vt:lpstr>
      <vt:lpstr>PowerPoint Presentation</vt:lpstr>
      <vt:lpstr>What now?</vt:lpstr>
      <vt:lpstr>Useful websites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Sturt Upper Reaches Landcare Group</dc:title>
  <dc:creator>deansyorath</dc:creator>
  <cp:lastModifiedBy>Anita</cp:lastModifiedBy>
  <cp:revision>150</cp:revision>
  <dcterms:created xsi:type="dcterms:W3CDTF">2015-03-23T03:41:27Z</dcterms:created>
  <dcterms:modified xsi:type="dcterms:W3CDTF">2015-11-26T06:52:49Z</dcterms:modified>
</cp:coreProperties>
</file>